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10" r:id="rId2"/>
    <p:sldId id="323" r:id="rId3"/>
    <p:sldId id="360" r:id="rId4"/>
    <p:sldId id="359" r:id="rId5"/>
    <p:sldId id="361" r:id="rId6"/>
    <p:sldId id="362" r:id="rId7"/>
    <p:sldId id="367" r:id="rId8"/>
    <p:sldId id="353" r:id="rId9"/>
    <p:sldId id="319" r:id="rId10"/>
    <p:sldId id="351" r:id="rId11"/>
    <p:sldId id="363" r:id="rId12"/>
    <p:sldId id="371" r:id="rId13"/>
    <p:sldId id="372" r:id="rId14"/>
    <p:sldId id="365" r:id="rId15"/>
    <p:sldId id="366" r:id="rId16"/>
    <p:sldId id="337" r:id="rId17"/>
    <p:sldId id="378" r:id="rId18"/>
    <p:sldId id="380" r:id="rId19"/>
    <p:sldId id="369" r:id="rId20"/>
    <p:sldId id="379" r:id="rId21"/>
    <p:sldId id="352" r:id="rId22"/>
    <p:sldId id="311" r:id="rId23"/>
    <p:sldId id="377" r:id="rId24"/>
    <p:sldId id="373" r:id="rId25"/>
    <p:sldId id="374" r:id="rId26"/>
    <p:sldId id="375" r:id="rId27"/>
    <p:sldId id="376" r:id="rId28"/>
    <p:sldId id="364" r:id="rId29"/>
    <p:sldId id="350" r:id="rId30"/>
    <p:sldId id="340" r:id="rId31"/>
    <p:sldId id="341" r:id="rId32"/>
    <p:sldId id="342" r:id="rId33"/>
    <p:sldId id="358" r:id="rId34"/>
    <p:sldId id="370" r:id="rId35"/>
  </p:sldIdLst>
  <p:sldSz cx="12192000" cy="6858000"/>
  <p:notesSz cx="7102475" cy="10234613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FFE"/>
    <a:srgbClr val="ECFFFE"/>
    <a:srgbClr val="D5FEF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1C52CB94-AB5E-4C6C-BC56-2DACFDC48A48}" type="datetimeFigureOut">
              <a:rPr lang="ga-IE" smtClean="0"/>
              <a:t>31/03/2015</a:t>
            </a:fld>
            <a:endParaRPr lang="ga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ga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F15E50E6-4443-4F55-94F1-95F9523F1C7B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56169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1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6970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6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046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184150" y="833438"/>
            <a:ext cx="7410450" cy="41687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5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ga-IE" dirty="0" smtClean="0"/>
              <a:t>Fixed brainbow</a:t>
            </a:r>
            <a:r>
              <a:rPr lang="ga-IE" baseline="0" dirty="0" smtClean="0"/>
              <a:t> mouse hippocampus mounted in vectrashield (TPEF imaging), ast, coma, sph, total aberr amplitude</a:t>
            </a:r>
            <a:endParaRPr lang="ga-IE" dirty="0" smtClean="0"/>
          </a:p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8501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7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130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78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2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66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28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4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1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4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85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1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9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35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08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7F702-5724-4CE1-ABCC-2A67B8415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0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6.jpg"/><Relationship Id="rId18" Type="http://schemas.openxmlformats.org/officeDocument/2006/relationships/image" Target="../media/image8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12" Type="http://schemas.openxmlformats.org/officeDocument/2006/relationships/image" Target="../media/image75.jpg"/><Relationship Id="rId17" Type="http://schemas.openxmlformats.org/officeDocument/2006/relationships/image" Target="../media/image8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11" Type="http://schemas.openxmlformats.org/officeDocument/2006/relationships/image" Target="../media/image74.jpg"/><Relationship Id="rId5" Type="http://schemas.openxmlformats.org/officeDocument/2006/relationships/image" Target="../media/image68.jpg"/><Relationship Id="rId15" Type="http://schemas.openxmlformats.org/officeDocument/2006/relationships/image" Target="../media/image78.jpeg"/><Relationship Id="rId10" Type="http://schemas.openxmlformats.org/officeDocument/2006/relationships/image" Target="../media/image73.jpg"/><Relationship Id="rId4" Type="http://schemas.openxmlformats.org/officeDocument/2006/relationships/image" Target="../media/image67.png"/><Relationship Id="rId9" Type="http://schemas.openxmlformats.org/officeDocument/2006/relationships/image" Target="../media/image72.jpg"/><Relationship Id="rId14" Type="http://schemas.openxmlformats.org/officeDocument/2006/relationships/image" Target="../media/image7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6608" y="1903859"/>
            <a:ext cx="6748530" cy="2377807"/>
          </a:xfrm>
        </p:spPr>
        <p:txBody>
          <a:bodyPr>
            <a:normAutofit fontScale="90000"/>
          </a:bodyPr>
          <a:lstStyle/>
          <a:p>
            <a:r>
              <a:rPr lang="ga-IE" dirty="0" smtClean="0">
                <a:latin typeface="Helvetica Neue Light"/>
                <a:cs typeface="Arial" panose="020B0604020202020204" pitchFamily="34" charset="0"/>
              </a:rPr>
              <a:t>System aberration correction in </a:t>
            </a:r>
            <a:r>
              <a:rPr lang="en-GB" dirty="0">
                <a:latin typeface="Helvetica Neue Light"/>
                <a:cs typeface="Arial" panose="020B0604020202020204" pitchFamily="34" charset="0"/>
              </a:rPr>
              <a:t>a light sheet microscope</a:t>
            </a:r>
            <a:r>
              <a:rPr lang="ga-IE" dirty="0" smtClean="0">
                <a:latin typeface="Helvetica Neue Light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Helvetica Neue Light"/>
                <a:cs typeface="Arial" panose="020B0604020202020204" pitchFamily="34" charset="0"/>
              </a:rPr>
              <a:t>for </a:t>
            </a:r>
            <a:r>
              <a:rPr lang="en-GB" dirty="0">
                <a:latin typeface="Helvetica Neue Light"/>
                <a:cs typeface="Arial" panose="020B0604020202020204" pitchFamily="34" charset="0"/>
              </a:rPr>
              <a:t>whole brain </a:t>
            </a:r>
            <a:r>
              <a:rPr lang="en-GB" dirty="0" err="1" smtClean="0">
                <a:latin typeface="Helvetica Neue Light"/>
                <a:cs typeface="Arial" panose="020B0604020202020204" pitchFamily="34" charset="0"/>
              </a:rPr>
              <a:t>imagin</a:t>
            </a:r>
            <a:r>
              <a:rPr lang="ga-IE" dirty="0" smtClean="0">
                <a:latin typeface="Helvetica Neue Light"/>
                <a:cs typeface="Arial" panose="020B0604020202020204" pitchFamily="34" charset="0"/>
              </a:rPr>
              <a:t>g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72556"/>
            <a:ext cx="8534400" cy="1752600"/>
          </a:xfrm>
        </p:spPr>
        <p:txBody>
          <a:bodyPr/>
          <a:lstStyle/>
          <a:p>
            <a:r>
              <a:rPr lang="en-GB" dirty="0">
                <a:latin typeface="Helvetica Neue Light"/>
              </a:rPr>
              <a:t> </a:t>
            </a:r>
            <a:r>
              <a:rPr lang="en-GB" sz="2400" u="sng" dirty="0" smtClean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Caroline </a:t>
            </a:r>
            <a:r>
              <a:rPr lang="en-GB" sz="2400" u="sng" dirty="0" err="1" smtClean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Müllenbroich</a:t>
            </a:r>
            <a:r>
              <a:rPr lang="en-GB" sz="2400" dirty="0" smtClean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, Ludovico </a:t>
            </a:r>
            <a:r>
              <a:rPr lang="en-GB" sz="2400" dirty="0" err="1" smtClean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Silvestri</a:t>
            </a:r>
            <a:r>
              <a:rPr lang="en-GB" sz="2400" dirty="0" smtClean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, Leonardo </a:t>
            </a:r>
            <a:r>
              <a:rPr lang="en-GB" sz="24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Sacconi</a:t>
            </a:r>
            <a:r>
              <a:rPr lang="en-GB" sz="24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&amp; </a:t>
            </a:r>
            <a:r>
              <a:rPr lang="en-GB" sz="2400" dirty="0" smtClean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Francesco S</a:t>
            </a:r>
            <a:r>
              <a:rPr lang="en-GB" sz="24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. </a:t>
            </a:r>
            <a:r>
              <a:rPr lang="en-GB" sz="2400" dirty="0" err="1" smtClean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Pavone</a:t>
            </a:r>
            <a:endParaRPr lang="en-GB" sz="24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719" y="11290"/>
            <a:ext cx="2619139" cy="2538727"/>
          </a:xfrm>
          <a:prstGeom prst="rect">
            <a:avLst/>
          </a:prstGeom>
        </p:spPr>
      </p:pic>
      <p:pic>
        <p:nvPicPr>
          <p:cNvPr id="1030" name="Picture 6" descr="http://upload.wikimedia.org/wikipedia/en/thumb/5/52/University_of_Florence.svg/941px-University_of_Florenc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2" y="11290"/>
            <a:ext cx="2389407" cy="260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</a:rPr>
              <a:t>31st March.2015</a:t>
            </a:r>
            <a:endParaRPr lang="en-GB" dirty="0">
              <a:latin typeface="Helvetica Neue Ligh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Helvetica Neue Light"/>
              </a:rPr>
              <a:t>Focus on Microscopy 2015</a:t>
            </a:r>
            <a:endParaRPr lang="en-GB" dirty="0">
              <a:latin typeface="Helvetica Neue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6142" y="4358617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35415" y="5744523"/>
            <a:ext cx="882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>
                <a:latin typeface="Helvetica Neue Light"/>
              </a:rPr>
              <a:t>LENS, European Laboratory for Nonlinear Spectroscopy, University of Florence, Italy</a:t>
            </a:r>
            <a:endParaRPr lang="ga-IE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8686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0"/>
    </mc:Choice>
    <mc:Fallback xmlns="">
      <p:transition spd="slow" advTm="1182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262" t="1900" r="-1262" b="16781"/>
          <a:stretch/>
        </p:blipFill>
        <p:spPr>
          <a:xfrm>
            <a:off x="135719" y="1371402"/>
            <a:ext cx="2430060" cy="19325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1" t="23034" r="33799" b="35120"/>
          <a:stretch/>
        </p:blipFill>
        <p:spPr>
          <a:xfrm>
            <a:off x="736380" y="2773982"/>
            <a:ext cx="3031200" cy="3392057"/>
          </a:xfrm>
          <a:prstGeom prst="rect">
            <a:avLst/>
          </a:prstGeom>
        </p:spPr>
      </p:pic>
      <p:pic>
        <p:nvPicPr>
          <p:cNvPr id="9" name="Picture 2" descr="N:\DMM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01" y="4597020"/>
            <a:ext cx="4844995" cy="19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3.googleusercontent.com/KFJFOCBitB1Vz8peTF5wLlFi7FVrwN2C_rG044w5EByarO7JFxl4KhEbLfFRFKvEkcIjteZdmkAsWQqvqAv_BmsSlZdOtjXKBBLwrqCHVm4ZRd590RUNdFdTy1LYVA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"/>
          <a:stretch/>
        </p:blipFill>
        <p:spPr bwMode="auto">
          <a:xfrm>
            <a:off x="4299544" y="1371402"/>
            <a:ext cx="3938819" cy="32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:\Inspire project\Coherent talk\pics for coherent talk\Logo_Boston_Micromachin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543" y="5429878"/>
            <a:ext cx="1911582" cy="9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711007"/>
              </p:ext>
            </p:extLst>
          </p:nvPr>
        </p:nvGraphicFramePr>
        <p:xfrm>
          <a:off x="8891858" y="1417638"/>
          <a:ext cx="3138488" cy="3989825"/>
        </p:xfrm>
        <a:graphic>
          <a:graphicData uri="http://schemas.openxmlformats.org/drawingml/2006/table">
            <a:tbl>
              <a:tblPr/>
              <a:tblGrid>
                <a:gridCol w="1902415"/>
                <a:gridCol w="1236073"/>
              </a:tblGrid>
              <a:tr h="3841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BMC </a:t>
                      </a:r>
                      <a:r>
                        <a:rPr kumimoji="0" lang="ga-IE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MEMS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Technology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el.static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Coating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Al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Actuators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140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Stroke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.5 </a:t>
                      </a:r>
                      <a:r>
                        <a:rPr kumimoji="0" lang="en-GB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μm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Pitch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400µm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Av. Step size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&lt; 1nm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Actuated area (D)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4.4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mm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81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AR coating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400-1100nm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Frame rate (max)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ga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34kHz</a:t>
                      </a:r>
                    </a:p>
                  </a:txBody>
                  <a:tcPr marL="91431" marR="914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Deformable mirror</a:t>
            </a:r>
            <a:endParaRPr lang="ga-IE" dirty="0">
              <a:latin typeface="Helvetica Neue Ligh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ga-IE" dirty="0" smtClean="0">
                <a:latin typeface="Helvetica Neue Light"/>
              </a:rPr>
              <a:t>Vignetting and barrel aberrations</a:t>
            </a:r>
            <a:endParaRPr lang="ga-IE" dirty="0">
              <a:latin typeface="Helvetica Neue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807" r="2072" b="518"/>
          <a:stretch/>
        </p:blipFill>
        <p:spPr>
          <a:xfrm>
            <a:off x="256672" y="1408958"/>
            <a:ext cx="1905127" cy="1909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t="4179" r="2698" b="1095"/>
          <a:stretch/>
        </p:blipFill>
        <p:spPr>
          <a:xfrm>
            <a:off x="2316515" y="1406675"/>
            <a:ext cx="1904580" cy="1900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8864" y="1406675"/>
            <a:ext cx="54212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Reduction of beam diameter from 14.4 mm BFP to 4.4mm active area of deformable mirror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Tube lens of 300mm necessitated 80mm lens infront of deformable mirror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>
                <a:latin typeface="Helvetica Neue Light"/>
                <a:sym typeface="Wingdings" panose="05000000000000000000" pitchFamily="2" charset="2"/>
              </a:rPr>
              <a:t>FN: 18  field of view of </a:t>
            </a:r>
            <a:r>
              <a:rPr lang="ga-IE" dirty="0">
                <a:latin typeface="Calibri" panose="020F0502020204030204" pitchFamily="34" charset="0"/>
                <a:sym typeface="Wingdings" panose="05000000000000000000" pitchFamily="2" charset="2"/>
              </a:rPr>
              <a:t>≈ 720µm</a:t>
            </a:r>
            <a:endParaRPr lang="ga-IE" dirty="0">
              <a:latin typeface="Helvetica Neue Light"/>
            </a:endParaRPr>
          </a:p>
          <a:p>
            <a:endParaRPr lang="ga-IE" dirty="0" smtClean="0">
              <a:latin typeface="Helvetica Neue Light"/>
              <a:sym typeface="Wingdings" panose="05000000000000000000" pitchFamily="2" charset="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018" y="3377753"/>
            <a:ext cx="414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dirty="0" smtClean="0">
                <a:latin typeface="Helvetica Neue Light"/>
              </a:rPr>
              <a:t>Strong vignetting and barrel aberration at FOV edge</a:t>
            </a:r>
            <a:endParaRPr lang="ga-IE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89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ga-IE" dirty="0" smtClean="0">
                <a:latin typeface="Helvetica Neue Light"/>
              </a:rPr>
              <a:t>Plössl-type lenses</a:t>
            </a:r>
            <a:endParaRPr lang="ga-IE" dirty="0">
              <a:latin typeface="Helvetica Neue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66018" y="4106757"/>
            <a:ext cx="8350185" cy="2348631"/>
            <a:chOff x="256672" y="3745379"/>
            <a:chExt cx="7017585" cy="1875628"/>
          </a:xfrm>
        </p:grpSpPr>
        <p:sp>
          <p:nvSpPr>
            <p:cNvPr id="10" name="Rettangolo 20"/>
            <p:cNvSpPr/>
            <p:nvPr/>
          </p:nvSpPr>
          <p:spPr>
            <a:xfrm>
              <a:off x="256672" y="5313230"/>
              <a:ext cx="27806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ga-I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Negrean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 al., </a:t>
              </a:r>
              <a:r>
                <a:rPr lang="ga-I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Biomed Opt Ex 2014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672" y="3745379"/>
              <a:ext cx="7017585" cy="162281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807" r="2072" b="518"/>
          <a:stretch/>
        </p:blipFill>
        <p:spPr>
          <a:xfrm>
            <a:off x="256672" y="1408958"/>
            <a:ext cx="1905127" cy="1909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t="4179" r="2698" b="1095"/>
          <a:stretch/>
        </p:blipFill>
        <p:spPr>
          <a:xfrm>
            <a:off x="2316515" y="1406675"/>
            <a:ext cx="1904580" cy="1900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8864" y="1406675"/>
            <a:ext cx="5421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Reduction of beam diameter from 14.4 mm BFP to 4.4mm (30%) active area of deformable mirror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Tube lens of 300mm necessitated 80mm lens infront of deformable mirror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>
                <a:latin typeface="Helvetica Neue Light"/>
                <a:sym typeface="Wingdings" panose="05000000000000000000" pitchFamily="2" charset="2"/>
              </a:rPr>
              <a:t>FN: 18  field of view of </a:t>
            </a:r>
            <a:r>
              <a:rPr lang="ga-IE" dirty="0">
                <a:latin typeface="Calibri" panose="020F0502020204030204" pitchFamily="34" charset="0"/>
                <a:sym typeface="Wingdings" panose="05000000000000000000" pitchFamily="2" charset="2"/>
              </a:rPr>
              <a:t>≈ </a:t>
            </a:r>
            <a:r>
              <a:rPr lang="ga-IE" dirty="0" smtClean="0">
                <a:latin typeface="Calibri" panose="020F0502020204030204" pitchFamily="34" charset="0"/>
                <a:sym typeface="Wingdings" panose="05000000000000000000" pitchFamily="2" charset="2"/>
              </a:rPr>
              <a:t>720µm</a:t>
            </a:r>
            <a:endParaRPr lang="ga-IE" dirty="0">
              <a:latin typeface="Helvetica Neue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018" y="3377753"/>
            <a:ext cx="414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dirty="0" smtClean="0">
                <a:latin typeface="Helvetica Neue Light"/>
              </a:rPr>
              <a:t>Strong vignetting and barrel aberration at FOV edge</a:t>
            </a:r>
            <a:endParaRPr lang="ga-IE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5253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3" t="15387" r="49837" b="58384"/>
          <a:stretch/>
        </p:blipFill>
        <p:spPr>
          <a:xfrm>
            <a:off x="7207507" y="3736704"/>
            <a:ext cx="5105833" cy="18521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ga-IE" dirty="0" smtClean="0">
                <a:latin typeface="Helvetica Neue Light"/>
              </a:rPr>
              <a:t>Plössl-type lenses</a:t>
            </a:r>
            <a:endParaRPr lang="ga-IE" dirty="0">
              <a:latin typeface="Helvetica Neue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66018" y="4229590"/>
            <a:ext cx="7017585" cy="1875628"/>
            <a:chOff x="256672" y="3745379"/>
            <a:chExt cx="7017585" cy="1875628"/>
          </a:xfrm>
        </p:grpSpPr>
        <p:sp>
          <p:nvSpPr>
            <p:cNvPr id="10" name="Rettangolo 20"/>
            <p:cNvSpPr/>
            <p:nvPr/>
          </p:nvSpPr>
          <p:spPr>
            <a:xfrm>
              <a:off x="256672" y="5313230"/>
              <a:ext cx="27806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ga-I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Negrean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 al., </a:t>
              </a:r>
              <a:r>
                <a:rPr lang="ga-I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Biomed Opt Ex 2014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672" y="3745379"/>
              <a:ext cx="7017585" cy="162281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807" r="2072" b="518"/>
          <a:stretch/>
        </p:blipFill>
        <p:spPr>
          <a:xfrm>
            <a:off x="256672" y="1408958"/>
            <a:ext cx="1905127" cy="1909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t="4179" r="2698" b="1095"/>
          <a:stretch/>
        </p:blipFill>
        <p:spPr>
          <a:xfrm>
            <a:off x="2316515" y="1406675"/>
            <a:ext cx="1904580" cy="1900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8864" y="1406675"/>
            <a:ext cx="5421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Reduction of beam diameter from 14.4 mm BFP to 4.4mm (30%) active area of deformable mirror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Tube lens of 300mm necessitated 80mm lens infront of deformable mirror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>
                <a:latin typeface="Helvetica Neue Light"/>
                <a:sym typeface="Wingdings" panose="05000000000000000000" pitchFamily="2" charset="2"/>
              </a:rPr>
              <a:t>FN: 18  field of view of </a:t>
            </a:r>
            <a:r>
              <a:rPr lang="ga-IE" dirty="0">
                <a:latin typeface="Calibri" panose="020F0502020204030204" pitchFamily="34" charset="0"/>
                <a:sym typeface="Wingdings" panose="05000000000000000000" pitchFamily="2" charset="2"/>
              </a:rPr>
              <a:t>≈ </a:t>
            </a:r>
            <a:r>
              <a:rPr lang="ga-IE" dirty="0" smtClean="0">
                <a:latin typeface="Calibri" panose="020F0502020204030204" pitchFamily="34" charset="0"/>
                <a:sym typeface="Wingdings" panose="05000000000000000000" pitchFamily="2" charset="2"/>
              </a:rPr>
              <a:t>720µm</a:t>
            </a:r>
            <a:endParaRPr lang="ga-IE" dirty="0">
              <a:latin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8848" y="5313230"/>
            <a:ext cx="486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Pl</a:t>
            </a:r>
            <a:r>
              <a:rPr lang="ga-IE" dirty="0" smtClean="0">
                <a:latin typeface="Calibri" panose="020F0502020204030204" pitchFamily="34" charset="0"/>
              </a:rPr>
              <a:t>össel-type lens assembled from two 100mm achromats with a focal length of 50mm</a:t>
            </a:r>
            <a:endParaRPr lang="ga-IE" dirty="0">
              <a:latin typeface="Helvetica Neue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836" y="1417638"/>
            <a:ext cx="1939650" cy="1939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018" y="3377753"/>
            <a:ext cx="414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dirty="0" smtClean="0">
                <a:latin typeface="Helvetica Neue Light"/>
              </a:rPr>
              <a:t>Strong vignetting and barrel aberration at FOV edge</a:t>
            </a:r>
            <a:endParaRPr lang="ga-IE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086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509"/>
          <p:cNvGrpSpPr>
            <a:grpSpLocks noChangeAspect="1"/>
          </p:cNvGrpSpPr>
          <p:nvPr/>
        </p:nvGrpSpPr>
        <p:grpSpPr>
          <a:xfrm>
            <a:off x="149646" y="-22398"/>
            <a:ext cx="11892708" cy="6593739"/>
            <a:chOff x="-1053258" y="-506642"/>
            <a:chExt cx="13227625" cy="7333864"/>
          </a:xfrm>
        </p:grpSpPr>
        <p:sp>
          <p:nvSpPr>
            <p:cNvPr id="252" name="Rectangle 251"/>
            <p:cNvSpPr/>
            <p:nvPr/>
          </p:nvSpPr>
          <p:spPr>
            <a:xfrm rot="5400000">
              <a:off x="7324660" y="2763131"/>
              <a:ext cx="126000" cy="783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154149" y="326078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154132" y="231317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574064" y="-15640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291901" y="636373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1210189" y="3981029"/>
              <a:ext cx="288000" cy="450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2" name="Group 451"/>
            <p:cNvGrpSpPr/>
            <p:nvPr/>
          </p:nvGrpSpPr>
          <p:grpSpPr>
            <a:xfrm>
              <a:off x="11212049" y="-98887"/>
              <a:ext cx="285448" cy="6547843"/>
              <a:chOff x="11212049" y="-98887"/>
              <a:chExt cx="285448" cy="6547843"/>
            </a:xfrm>
          </p:grpSpPr>
          <p:cxnSp>
            <p:nvCxnSpPr>
              <p:cNvPr id="264" name="Straight Connector 263"/>
              <p:cNvCxnSpPr/>
              <p:nvPr/>
            </p:nvCxnSpPr>
            <p:spPr>
              <a:xfrm>
                <a:off x="11354578" y="-98887"/>
                <a:ext cx="75" cy="6475027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11212049" y="4407093"/>
                <a:ext cx="217241" cy="759506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11279312" y="4394998"/>
                <a:ext cx="218185" cy="771601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Rectangle 271"/>
              <p:cNvSpPr/>
              <p:nvPr/>
            </p:nvSpPr>
            <p:spPr>
              <a:xfrm>
                <a:off x="11280158" y="5166599"/>
                <a:ext cx="144000" cy="128235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6" name="Rectangle 275"/>
            <p:cNvSpPr/>
            <p:nvPr/>
          </p:nvSpPr>
          <p:spPr>
            <a:xfrm>
              <a:off x="11213452" y="1860886"/>
              <a:ext cx="288000" cy="450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5" name="Group 454"/>
            <p:cNvGrpSpPr/>
            <p:nvPr/>
          </p:nvGrpSpPr>
          <p:grpSpPr>
            <a:xfrm>
              <a:off x="11226632" y="1113336"/>
              <a:ext cx="266979" cy="821402"/>
              <a:chOff x="11226632" y="1113336"/>
              <a:chExt cx="266979" cy="821402"/>
            </a:xfrm>
          </p:grpSpPr>
          <p:cxnSp>
            <p:nvCxnSpPr>
              <p:cNvPr id="279" name="Straight Connector 278"/>
              <p:cNvCxnSpPr/>
              <p:nvPr/>
            </p:nvCxnSpPr>
            <p:spPr>
              <a:xfrm>
                <a:off x="11281346" y="1122884"/>
                <a:ext cx="212265" cy="811854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H="1">
                <a:off x="11226632" y="1113336"/>
                <a:ext cx="198016" cy="80822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1" name="Group 450"/>
            <p:cNvGrpSpPr/>
            <p:nvPr/>
          </p:nvGrpSpPr>
          <p:grpSpPr>
            <a:xfrm>
              <a:off x="11175156" y="4280085"/>
              <a:ext cx="963419" cy="338554"/>
              <a:chOff x="11175156" y="4280085"/>
              <a:chExt cx="963419" cy="338554"/>
            </a:xfrm>
          </p:grpSpPr>
          <p:sp>
            <p:nvSpPr>
              <p:cNvPr id="274" name="TextBox 273"/>
              <p:cNvSpPr txBox="1"/>
              <p:nvPr/>
            </p:nvSpPr>
            <p:spPr>
              <a:xfrm>
                <a:off x="11497053" y="4280085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5" name="Group 174"/>
              <p:cNvGrpSpPr/>
              <p:nvPr/>
            </p:nvGrpSpPr>
            <p:grpSpPr>
              <a:xfrm rot="5400000" flipH="1" flipV="1">
                <a:off x="11283156" y="426936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0" name="Group 449"/>
            <p:cNvGrpSpPr/>
            <p:nvPr/>
          </p:nvGrpSpPr>
          <p:grpSpPr>
            <a:xfrm>
              <a:off x="11175390" y="4968306"/>
              <a:ext cx="862371" cy="338554"/>
              <a:chOff x="11175390" y="4968306"/>
              <a:chExt cx="862371" cy="338554"/>
            </a:xfrm>
          </p:grpSpPr>
          <p:sp>
            <p:nvSpPr>
              <p:cNvPr id="275" name="TextBox 274"/>
              <p:cNvSpPr txBox="1"/>
              <p:nvPr/>
            </p:nvSpPr>
            <p:spPr>
              <a:xfrm>
                <a:off x="11510052" y="4968306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 rot="16200000" flipH="1">
                <a:off x="11283390" y="4957583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11176292" y="1732720"/>
              <a:ext cx="998075" cy="338554"/>
              <a:chOff x="11176292" y="1732720"/>
              <a:chExt cx="998075" cy="338554"/>
            </a:xfrm>
          </p:grpSpPr>
          <p:grpSp>
            <p:nvGrpSpPr>
              <p:cNvPr id="166" name="Group 165"/>
              <p:cNvGrpSpPr/>
              <p:nvPr/>
            </p:nvGrpSpPr>
            <p:grpSpPr>
              <a:xfrm rot="16200000" flipH="1">
                <a:off x="11284292" y="172199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11532845" y="1732720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437327" y="3085227"/>
              <a:ext cx="126000" cy="3289051"/>
              <a:chOff x="8437327" y="3085227"/>
              <a:chExt cx="126000" cy="3289051"/>
            </a:xfrm>
          </p:grpSpPr>
          <p:sp>
            <p:nvSpPr>
              <p:cNvPr id="263" name="Rectangle 262"/>
              <p:cNvSpPr/>
              <p:nvPr/>
            </p:nvSpPr>
            <p:spPr>
              <a:xfrm>
                <a:off x="8437327" y="3085227"/>
                <a:ext cx="126000" cy="93898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9" name="Straight Connector 308"/>
              <p:cNvCxnSpPr>
                <a:stCxn id="174" idx="0"/>
              </p:cNvCxnSpPr>
              <p:nvPr/>
            </p:nvCxnSpPr>
            <p:spPr>
              <a:xfrm flipV="1">
                <a:off x="8497357" y="3149189"/>
                <a:ext cx="2940" cy="322508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6999895" y="3033169"/>
              <a:ext cx="126000" cy="3416747"/>
              <a:chOff x="6999895" y="3033169"/>
              <a:chExt cx="126000" cy="3416747"/>
            </a:xfrm>
          </p:grpSpPr>
          <p:sp>
            <p:nvSpPr>
              <p:cNvPr id="251" name="Rectangle 250"/>
              <p:cNvSpPr/>
              <p:nvPr/>
            </p:nvSpPr>
            <p:spPr>
              <a:xfrm rot="10800000">
                <a:off x="6999895" y="3033169"/>
                <a:ext cx="126000" cy="341674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8" name="Straight Connector 317"/>
              <p:cNvCxnSpPr>
                <a:stCxn id="218" idx="0"/>
              </p:cNvCxnSpPr>
              <p:nvPr/>
            </p:nvCxnSpPr>
            <p:spPr>
              <a:xfrm flipH="1" flipV="1">
                <a:off x="7059082" y="3145901"/>
                <a:ext cx="3498" cy="3240419"/>
              </a:xfrm>
              <a:prstGeom prst="line">
                <a:avLst/>
              </a:prstGeom>
              <a:ln w="952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Straight Connector 329"/>
            <p:cNvCxnSpPr/>
            <p:nvPr/>
          </p:nvCxnSpPr>
          <p:spPr>
            <a:xfrm flipV="1">
              <a:off x="3456893" y="3830757"/>
              <a:ext cx="0" cy="254863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3341872" y="6315240"/>
              <a:ext cx="3794043" cy="126000"/>
              <a:chOff x="3341872" y="6315240"/>
              <a:chExt cx="3794043" cy="126000"/>
            </a:xfrm>
          </p:grpSpPr>
          <p:cxnSp>
            <p:nvCxnSpPr>
              <p:cNvPr id="323" name="Straight Connector 322"/>
              <p:cNvCxnSpPr/>
              <p:nvPr/>
            </p:nvCxnSpPr>
            <p:spPr>
              <a:xfrm flipV="1">
                <a:off x="3458069" y="6383346"/>
                <a:ext cx="3604511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3" name="Rectangle 342"/>
              <p:cNvSpPr/>
              <p:nvPr/>
            </p:nvSpPr>
            <p:spPr>
              <a:xfrm rot="16200000">
                <a:off x="5175894" y="4481218"/>
                <a:ext cx="126000" cy="379404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4" name="Rectangle 343"/>
            <p:cNvSpPr/>
            <p:nvPr/>
          </p:nvSpPr>
          <p:spPr>
            <a:xfrm>
              <a:off x="3395386" y="3795370"/>
              <a:ext cx="126000" cy="265634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05118" y="3797098"/>
              <a:ext cx="1215288" cy="126000"/>
              <a:chOff x="2305118" y="3797098"/>
              <a:chExt cx="1215288" cy="126000"/>
            </a:xfrm>
          </p:grpSpPr>
          <p:cxnSp>
            <p:nvCxnSpPr>
              <p:cNvPr id="333" name="Straight Connector 332"/>
              <p:cNvCxnSpPr/>
              <p:nvPr/>
            </p:nvCxnSpPr>
            <p:spPr>
              <a:xfrm>
                <a:off x="2365902" y="3854890"/>
                <a:ext cx="1094166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Rectangle 344"/>
              <p:cNvSpPr/>
              <p:nvPr/>
            </p:nvSpPr>
            <p:spPr>
              <a:xfrm rot="5400000">
                <a:off x="2849762" y="3252454"/>
                <a:ext cx="126000" cy="121528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-205344" y="6331069"/>
              <a:ext cx="2636461" cy="103061"/>
              <a:chOff x="-205344" y="6331069"/>
              <a:chExt cx="2636461" cy="103061"/>
            </a:xfrm>
          </p:grpSpPr>
          <p:cxnSp>
            <p:nvCxnSpPr>
              <p:cNvPr id="335" name="Straight Connector 334"/>
              <p:cNvCxnSpPr>
                <a:stCxn id="241" idx="0"/>
                <a:endCxn id="240" idx="0"/>
              </p:cNvCxnSpPr>
              <p:nvPr/>
            </p:nvCxnSpPr>
            <p:spPr>
              <a:xfrm>
                <a:off x="-142165" y="6386320"/>
                <a:ext cx="2514207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2" name="Rectangle 351"/>
              <p:cNvSpPr/>
              <p:nvPr/>
            </p:nvSpPr>
            <p:spPr>
              <a:xfrm rot="5400000">
                <a:off x="1061356" y="5064369"/>
                <a:ext cx="103061" cy="263646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05343" y="2739928"/>
              <a:ext cx="126000" cy="3691655"/>
              <a:chOff x="-205343" y="2739928"/>
              <a:chExt cx="126000" cy="3691655"/>
            </a:xfrm>
          </p:grpSpPr>
          <p:cxnSp>
            <p:nvCxnSpPr>
              <p:cNvPr id="337" name="Straight Connector 336"/>
              <p:cNvCxnSpPr>
                <a:endCxn id="38" idx="0"/>
              </p:cNvCxnSpPr>
              <p:nvPr/>
            </p:nvCxnSpPr>
            <p:spPr>
              <a:xfrm flipH="1" flipV="1">
                <a:off x="-141271" y="2807376"/>
                <a:ext cx="1475" cy="3575184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Rectangle 353"/>
              <p:cNvSpPr/>
              <p:nvPr/>
            </p:nvSpPr>
            <p:spPr>
              <a:xfrm>
                <a:off x="-205343" y="2739928"/>
                <a:ext cx="126000" cy="3691655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7" name="Rectangle 366"/>
            <p:cNvSpPr/>
            <p:nvPr/>
          </p:nvSpPr>
          <p:spPr>
            <a:xfrm>
              <a:off x="1955366" y="2421894"/>
              <a:ext cx="126000" cy="22256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9" name="Straight Connector 368"/>
            <p:cNvCxnSpPr/>
            <p:nvPr/>
          </p:nvCxnSpPr>
          <p:spPr>
            <a:xfrm flipV="1">
              <a:off x="1961528" y="1631684"/>
              <a:ext cx="100262" cy="86857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1978663" y="1631684"/>
              <a:ext cx="105066" cy="86857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17560" y="718862"/>
              <a:ext cx="1802766" cy="3865748"/>
              <a:chOff x="217560" y="718862"/>
              <a:chExt cx="1802766" cy="3865748"/>
            </a:xfrm>
          </p:grpSpPr>
          <p:cxnSp>
            <p:nvCxnSpPr>
              <p:cNvPr id="386" name="Straight Connector 385"/>
              <p:cNvCxnSpPr/>
              <p:nvPr/>
            </p:nvCxnSpPr>
            <p:spPr>
              <a:xfrm flipH="1">
                <a:off x="2020326" y="718862"/>
                <a:ext cx="0" cy="386574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>
                <a:off x="1568568" y="718862"/>
                <a:ext cx="1423" cy="342994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flipH="1">
                <a:off x="1118232" y="718862"/>
                <a:ext cx="0" cy="2981563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667896" y="718862"/>
                <a:ext cx="0" cy="254208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 flipH="1">
                <a:off x="217560" y="718862"/>
                <a:ext cx="0" cy="2133797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5" name="Rectangle 394"/>
            <p:cNvSpPr/>
            <p:nvPr/>
          </p:nvSpPr>
          <p:spPr>
            <a:xfrm>
              <a:off x="1504544" y="2421893"/>
              <a:ext cx="126000" cy="177826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054192" y="2421894"/>
              <a:ext cx="126000" cy="132570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05828" y="2421894"/>
              <a:ext cx="126000" cy="90761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53308" y="2421894"/>
              <a:ext cx="126000" cy="4509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-206906" y="2751507"/>
              <a:ext cx="2289091" cy="1896064"/>
              <a:chOff x="-206906" y="2751507"/>
              <a:chExt cx="2289091" cy="189606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-148414" y="2814248"/>
                <a:ext cx="2166410" cy="1774500"/>
                <a:chOff x="-148414" y="2814248"/>
                <a:chExt cx="2166410" cy="1774500"/>
              </a:xfrm>
            </p:grpSpPr>
            <p:cxnSp>
              <p:nvCxnSpPr>
                <p:cNvPr id="383" name="Straight Connector 382"/>
                <p:cNvCxnSpPr/>
                <p:nvPr/>
              </p:nvCxnSpPr>
              <p:spPr>
                <a:xfrm>
                  <a:off x="-148414" y="4587477"/>
                  <a:ext cx="2166410" cy="12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>
                  <a:off x="-148414" y="4143186"/>
                  <a:ext cx="1712577" cy="0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-148414" y="3687341"/>
                  <a:ext cx="1269202" cy="889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 flipV="1">
                  <a:off x="-148414" y="3264073"/>
                  <a:ext cx="814418" cy="2658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-148414" y="2814248"/>
                  <a:ext cx="363795" cy="114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-206906" y="2751507"/>
                <a:ext cx="2289091" cy="1896064"/>
                <a:chOff x="-206906" y="2751507"/>
                <a:chExt cx="2289091" cy="1896064"/>
              </a:xfrm>
            </p:grpSpPr>
            <p:sp>
              <p:nvSpPr>
                <p:cNvPr id="366" name="Rectangle 365"/>
                <p:cNvSpPr/>
                <p:nvPr/>
              </p:nvSpPr>
              <p:spPr>
                <a:xfrm rot="5400000">
                  <a:off x="874640" y="3440025"/>
                  <a:ext cx="126000" cy="2289091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 rot="5400000">
                  <a:off x="651350" y="3215899"/>
                  <a:ext cx="126000" cy="184251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 rot="5400000">
                  <a:off x="426024" y="2988689"/>
                  <a:ext cx="126000" cy="1391859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 rot="5400000">
                  <a:off x="200651" y="2795955"/>
                  <a:ext cx="126000" cy="941114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 rot="5400000">
                  <a:off x="-24730" y="2569331"/>
                  <a:ext cx="126000" cy="49035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" name="Group 17"/>
            <p:cNvGrpSpPr/>
            <p:nvPr/>
          </p:nvGrpSpPr>
          <p:grpSpPr>
            <a:xfrm>
              <a:off x="157752" y="713588"/>
              <a:ext cx="1907274" cy="1784371"/>
              <a:chOff x="157752" y="713588"/>
              <a:chExt cx="1907274" cy="1784371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1978626" y="713588"/>
                <a:ext cx="86400" cy="102677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157752" y="720704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0" name="Straight Connector 409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4" name="Group 413"/>
              <p:cNvGrpSpPr/>
              <p:nvPr/>
            </p:nvGrpSpPr>
            <p:grpSpPr>
              <a:xfrm>
                <a:off x="610396" y="717146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5" name="Straight Connector 414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8" name="Group 417"/>
              <p:cNvGrpSpPr/>
              <p:nvPr/>
            </p:nvGrpSpPr>
            <p:grpSpPr>
              <a:xfrm>
                <a:off x="1058459" y="717146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9" name="Straight Connector 418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2" name="Group 421"/>
              <p:cNvGrpSpPr/>
              <p:nvPr/>
            </p:nvGrpSpPr>
            <p:grpSpPr>
              <a:xfrm>
                <a:off x="1511283" y="720704"/>
                <a:ext cx="118643" cy="1777255"/>
                <a:chOff x="2438317" y="1006440"/>
                <a:chExt cx="118643" cy="1777255"/>
              </a:xfrm>
            </p:grpSpPr>
            <p:cxnSp>
              <p:nvCxnSpPr>
                <p:cNvPr id="423" name="Straight Connector 422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H="1" flipV="1">
                  <a:off x="2451894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5" name="Rectangle 424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-607782" y="1534661"/>
              <a:ext cx="2808529" cy="1055353"/>
              <a:chOff x="-607782" y="1534661"/>
              <a:chExt cx="2808529" cy="1055353"/>
            </a:xfrm>
          </p:grpSpPr>
          <p:sp>
            <p:nvSpPr>
              <p:cNvPr id="371" name="TextBox 370"/>
              <p:cNvSpPr txBox="1"/>
              <p:nvPr/>
            </p:nvSpPr>
            <p:spPr>
              <a:xfrm>
                <a:off x="-607782" y="2251460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TextBox 371"/>
              <p:cNvSpPr txBox="1"/>
              <p:nvPr/>
            </p:nvSpPr>
            <p:spPr>
              <a:xfrm>
                <a:off x="-601450" y="1534661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140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9642" y="1630936"/>
                <a:ext cx="2161105" cy="867830"/>
                <a:chOff x="39642" y="1630936"/>
                <a:chExt cx="2161105" cy="86783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1485" y="1630936"/>
                  <a:ext cx="2159262" cy="144000"/>
                  <a:chOff x="41485" y="1630936"/>
                  <a:chExt cx="2159262" cy="144000"/>
                </a:xfrm>
              </p:grpSpPr>
              <p:sp>
                <p:nvSpPr>
                  <p:cNvPr id="256" name="Oval 255"/>
                  <p:cNvSpPr/>
                  <p:nvPr/>
                </p:nvSpPr>
                <p:spPr>
                  <a:xfrm>
                    <a:off x="41485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7" name="Oval 256"/>
                  <p:cNvSpPr/>
                  <p:nvPr/>
                </p:nvSpPr>
                <p:spPr>
                  <a:xfrm>
                    <a:off x="491301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5" name="Oval 254"/>
                  <p:cNvSpPr/>
                  <p:nvPr/>
                </p:nvSpPr>
                <p:spPr>
                  <a:xfrm>
                    <a:off x="941117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8" name="Oval 257"/>
                  <p:cNvSpPr/>
                  <p:nvPr/>
                </p:nvSpPr>
                <p:spPr>
                  <a:xfrm>
                    <a:off x="1390933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9" name="Oval 258"/>
                  <p:cNvSpPr/>
                  <p:nvPr/>
                </p:nvSpPr>
                <p:spPr>
                  <a:xfrm>
                    <a:off x="1840747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39642" y="2354766"/>
                  <a:ext cx="2161105" cy="144000"/>
                  <a:chOff x="39642" y="2354766"/>
                  <a:chExt cx="2161105" cy="144000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39642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489918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940194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390470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1840747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460" name="Group 459"/>
            <p:cNvGrpSpPr/>
            <p:nvPr/>
          </p:nvGrpSpPr>
          <p:grpSpPr>
            <a:xfrm>
              <a:off x="7715525" y="-133421"/>
              <a:ext cx="128306" cy="1897557"/>
              <a:chOff x="7715525" y="-133421"/>
              <a:chExt cx="128306" cy="1897557"/>
            </a:xfrm>
          </p:grpSpPr>
          <p:cxnSp>
            <p:nvCxnSpPr>
              <p:cNvPr id="432" name="Straight Connector 431"/>
              <p:cNvCxnSpPr/>
              <p:nvPr/>
            </p:nvCxnSpPr>
            <p:spPr>
              <a:xfrm flipV="1">
                <a:off x="7715525" y="-57221"/>
                <a:ext cx="18236" cy="1821357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/>
              <p:nvPr/>
            </p:nvCxnSpPr>
            <p:spPr>
              <a:xfrm flipH="1" flipV="1">
                <a:off x="7814725" y="-133421"/>
                <a:ext cx="29106" cy="189124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9" name="Group 458"/>
            <p:cNvGrpSpPr/>
            <p:nvPr/>
          </p:nvGrpSpPr>
          <p:grpSpPr>
            <a:xfrm>
              <a:off x="7726617" y="-173902"/>
              <a:ext cx="3698688" cy="1380127"/>
              <a:chOff x="7726617" y="-173902"/>
              <a:chExt cx="3698688" cy="1380127"/>
            </a:xfrm>
          </p:grpSpPr>
          <p:grpSp>
            <p:nvGrpSpPr>
              <p:cNvPr id="456" name="Group 455"/>
              <p:cNvGrpSpPr/>
              <p:nvPr/>
            </p:nvGrpSpPr>
            <p:grpSpPr>
              <a:xfrm>
                <a:off x="7782736" y="-172325"/>
                <a:ext cx="3642569" cy="1378550"/>
                <a:chOff x="7782736" y="-172325"/>
                <a:chExt cx="3642569" cy="1378550"/>
              </a:xfrm>
            </p:grpSpPr>
            <p:sp>
              <p:nvSpPr>
                <p:cNvPr id="277" name="Rectangle 276"/>
                <p:cNvSpPr/>
                <p:nvPr/>
              </p:nvSpPr>
              <p:spPr>
                <a:xfrm>
                  <a:off x="11280648" y="-172325"/>
                  <a:ext cx="144000" cy="137855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>
                <a:xfrm flipH="1" flipV="1">
                  <a:off x="7782736" y="-94215"/>
                  <a:ext cx="3597436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/>
                <p:cNvSpPr/>
                <p:nvPr/>
              </p:nvSpPr>
              <p:spPr>
                <a:xfrm rot="5400000">
                  <a:off x="10578215" y="-875416"/>
                  <a:ext cx="144000" cy="1550181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40" name="Straight Connector 439"/>
              <p:cNvCxnSpPr/>
              <p:nvPr/>
            </p:nvCxnSpPr>
            <p:spPr>
              <a:xfrm>
                <a:off x="7814724" y="-131040"/>
                <a:ext cx="2105025" cy="10477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7726617" y="-173902"/>
                <a:ext cx="2195513" cy="12382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7" name="Group 456"/>
            <p:cNvGrpSpPr/>
            <p:nvPr/>
          </p:nvGrpSpPr>
          <p:grpSpPr>
            <a:xfrm>
              <a:off x="9537972" y="-275712"/>
              <a:ext cx="641522" cy="677085"/>
              <a:chOff x="9482550" y="-275712"/>
              <a:chExt cx="641522" cy="677085"/>
            </a:xfrm>
          </p:grpSpPr>
          <p:sp>
            <p:nvSpPr>
              <p:cNvPr id="435" name="TextBox 434"/>
              <p:cNvSpPr txBox="1"/>
              <p:nvPr/>
            </p:nvSpPr>
            <p:spPr>
              <a:xfrm>
                <a:off x="9482550" y="62819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 rot="10800000" flipH="1">
                <a:off x="9731311" y="-27571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8469567" y="6298336"/>
              <a:ext cx="2958061" cy="150019"/>
              <a:chOff x="8469567" y="6298336"/>
              <a:chExt cx="2958061" cy="150019"/>
            </a:xfrm>
          </p:grpSpPr>
          <p:sp>
            <p:nvSpPr>
              <p:cNvPr id="296" name="Rectangle 295"/>
              <p:cNvSpPr/>
              <p:nvPr/>
            </p:nvSpPr>
            <p:spPr>
              <a:xfrm rot="5400000">
                <a:off x="10714450" y="5731881"/>
                <a:ext cx="144000" cy="128235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 flipH="1">
                <a:off x="8498936" y="6372320"/>
                <a:ext cx="2852900" cy="73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 flipH="1">
                <a:off x="8529099" y="6298336"/>
                <a:ext cx="1745458" cy="10715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/>
              <p:cNvCxnSpPr/>
              <p:nvPr/>
            </p:nvCxnSpPr>
            <p:spPr>
              <a:xfrm>
                <a:off x="8469567" y="6338816"/>
                <a:ext cx="1804988" cy="10953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9" name="Group 448"/>
            <p:cNvGrpSpPr/>
            <p:nvPr/>
          </p:nvGrpSpPr>
          <p:grpSpPr>
            <a:xfrm>
              <a:off x="9852455" y="6194332"/>
              <a:ext cx="641522" cy="632890"/>
              <a:chOff x="9852455" y="6194332"/>
              <a:chExt cx="641522" cy="632890"/>
            </a:xfrm>
          </p:grpSpPr>
          <p:sp>
            <p:nvSpPr>
              <p:cNvPr id="301" name="TextBox 300"/>
              <p:cNvSpPr txBox="1"/>
              <p:nvPr/>
            </p:nvSpPr>
            <p:spPr>
              <a:xfrm>
                <a:off x="9852455" y="6488668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 rot="10800000" flipH="1">
                <a:off x="10101216" y="619433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9" name="Group 58"/>
            <p:cNvGrpSpPr/>
            <p:nvPr/>
          </p:nvGrpSpPr>
          <p:grpSpPr>
            <a:xfrm>
              <a:off x="8437028" y="3911561"/>
              <a:ext cx="128119" cy="2496312"/>
              <a:chOff x="8437028" y="3911561"/>
              <a:chExt cx="128119" cy="2496312"/>
            </a:xfrm>
          </p:grpSpPr>
          <p:cxnSp>
            <p:nvCxnSpPr>
              <p:cNvPr id="469" name="Straight Connector 468"/>
              <p:cNvCxnSpPr/>
              <p:nvPr/>
            </p:nvCxnSpPr>
            <p:spPr>
              <a:xfrm>
                <a:off x="8437028" y="3911561"/>
                <a:ext cx="27777" cy="242725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 flipV="1">
                <a:off x="8529099" y="3911561"/>
                <a:ext cx="36048" cy="249631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8316770" y="3840315"/>
              <a:ext cx="951177" cy="338554"/>
              <a:chOff x="8316770" y="3840315"/>
              <a:chExt cx="951177" cy="338554"/>
            </a:xfrm>
          </p:grpSpPr>
          <p:sp>
            <p:nvSpPr>
              <p:cNvPr id="302" name="TextBox 301"/>
              <p:cNvSpPr txBox="1"/>
              <p:nvPr/>
            </p:nvSpPr>
            <p:spPr>
              <a:xfrm>
                <a:off x="8626425" y="3840315"/>
                <a:ext cx="64152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350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5" name="Group 194"/>
              <p:cNvGrpSpPr/>
              <p:nvPr/>
            </p:nvGrpSpPr>
            <p:grpSpPr>
              <a:xfrm rot="5400000" flipH="1" flipV="1">
                <a:off x="8424770" y="382959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17609" y="-135708"/>
              <a:ext cx="2005726" cy="851752"/>
              <a:chOff x="117609" y="-135708"/>
              <a:chExt cx="2005726" cy="851752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912468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463754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445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1015039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491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566324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515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117609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561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44" name="Rectangle 543"/>
            <p:cNvSpPr/>
            <p:nvPr/>
          </p:nvSpPr>
          <p:spPr>
            <a:xfrm rot="2700000">
              <a:off x="11358815" y="-23033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354583" y="641594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2939362" y="4887050"/>
              <a:ext cx="1047550" cy="360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b="1" dirty="0" smtClean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LM</a:t>
              </a:r>
              <a:endParaRPr lang="ga-IE" sz="16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470919" y="376010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381180" y="642784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277384" y="643385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-324802" y="5871696"/>
              <a:ext cx="684638" cy="338554"/>
              <a:chOff x="-327183" y="5871696"/>
              <a:chExt cx="684638" cy="338554"/>
            </a:xfrm>
          </p:grpSpPr>
          <p:grpSp>
            <p:nvGrpSpPr>
              <p:cNvPr id="531" name="Group 530"/>
              <p:cNvGrpSpPr/>
              <p:nvPr/>
            </p:nvGrpSpPr>
            <p:grpSpPr>
              <a:xfrm rot="16200000">
                <a:off x="-142103" y="5855893"/>
                <a:ext cx="0" cy="370160"/>
                <a:chOff x="3270730" y="1795755"/>
                <a:chExt cx="0" cy="1259201"/>
              </a:xfrm>
            </p:grpSpPr>
            <p:cxnSp>
              <p:nvCxnSpPr>
                <p:cNvPr id="532" name="Straight Connector 531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532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3" name="TextBox 572"/>
              <p:cNvSpPr txBox="1"/>
              <p:nvPr/>
            </p:nvSpPr>
            <p:spPr>
              <a:xfrm>
                <a:off x="1267" y="5871696"/>
                <a:ext cx="356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I1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803757" y="5901143"/>
              <a:ext cx="356188" cy="669449"/>
              <a:chOff x="1929964" y="5901143"/>
              <a:chExt cx="356188" cy="669449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108058" y="6200432"/>
                <a:ext cx="0" cy="370160"/>
                <a:chOff x="3270730" y="1795755"/>
                <a:chExt cx="0" cy="1259201"/>
              </a:xfrm>
            </p:grpSpPr>
            <p:cxnSp>
              <p:nvCxnSpPr>
                <p:cNvPr id="535" name="Straight Connector 534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4" name="TextBox 573"/>
              <p:cNvSpPr txBox="1"/>
              <p:nvPr/>
            </p:nvSpPr>
            <p:spPr>
              <a:xfrm>
                <a:off x="1929964" y="5901143"/>
                <a:ext cx="356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I2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1" name="Rectangle 580"/>
            <p:cNvSpPr/>
            <p:nvPr/>
          </p:nvSpPr>
          <p:spPr>
            <a:xfrm rot="2700000">
              <a:off x="5233732" y="289002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515725" y="3274839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PBS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494877" y="4137353"/>
              <a:ext cx="641522" cy="897066"/>
              <a:chOff x="2494877" y="4137353"/>
              <a:chExt cx="641522" cy="897066"/>
            </a:xfrm>
          </p:grpSpPr>
          <p:sp>
            <p:nvSpPr>
              <p:cNvPr id="311" name="TextBox 310"/>
              <p:cNvSpPr txBox="1"/>
              <p:nvPr/>
            </p:nvSpPr>
            <p:spPr>
              <a:xfrm>
                <a:off x="2494877" y="4137353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</a:t>
                </a:r>
                <a:r>
                  <a:rPr lang="en-GB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2494877" y="4695865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</a:t>
                </a:r>
                <a:r>
                  <a:rPr lang="en-GB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14" name="Straight Connector 313"/>
            <p:cNvCxnSpPr/>
            <p:nvPr/>
          </p:nvCxnSpPr>
          <p:spPr>
            <a:xfrm flipV="1">
              <a:off x="2367900" y="3851845"/>
              <a:ext cx="1844" cy="503829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Rectangle 564"/>
            <p:cNvSpPr/>
            <p:nvPr/>
          </p:nvSpPr>
          <p:spPr>
            <a:xfrm rot="18900000">
              <a:off x="2243402" y="376529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304335" y="3796244"/>
              <a:ext cx="131331" cy="2637886"/>
              <a:chOff x="2304335" y="3796244"/>
              <a:chExt cx="131331" cy="2637886"/>
            </a:xfrm>
          </p:grpSpPr>
          <p:cxnSp>
            <p:nvCxnSpPr>
              <p:cNvPr id="332" name="Straight Connector 331"/>
              <p:cNvCxnSpPr>
                <a:endCxn id="308" idx="1"/>
              </p:cNvCxnSpPr>
              <p:nvPr/>
            </p:nvCxnSpPr>
            <p:spPr>
              <a:xfrm flipH="1" flipV="1">
                <a:off x="2367900" y="4374724"/>
                <a:ext cx="1121" cy="203803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6" name="Rectangle 345"/>
              <p:cNvSpPr/>
              <p:nvPr/>
            </p:nvSpPr>
            <p:spPr>
              <a:xfrm>
                <a:off x="2305118" y="4861640"/>
                <a:ext cx="126000" cy="157249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2305820" y="3796244"/>
                <a:ext cx="126000" cy="44175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1" name="Straight Connector 330"/>
              <p:cNvCxnSpPr/>
              <p:nvPr/>
            </p:nvCxnSpPr>
            <p:spPr>
              <a:xfrm>
                <a:off x="2304335" y="4229566"/>
                <a:ext cx="126415" cy="77955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 flipH="1">
                <a:off x="2309251" y="4213413"/>
                <a:ext cx="126415" cy="77955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2185868" y="4230723"/>
              <a:ext cx="370160" cy="1175528"/>
              <a:chOff x="2185868" y="4230723"/>
              <a:chExt cx="370160" cy="1175528"/>
            </a:xfrm>
          </p:grpSpPr>
          <p:grpSp>
            <p:nvGrpSpPr>
              <p:cNvPr id="537" name="Group 536"/>
              <p:cNvGrpSpPr/>
              <p:nvPr/>
            </p:nvGrpSpPr>
            <p:grpSpPr>
              <a:xfrm rot="16200000">
                <a:off x="2370948" y="5221171"/>
                <a:ext cx="0" cy="370160"/>
                <a:chOff x="3270730" y="1795755"/>
                <a:chExt cx="0" cy="1259201"/>
              </a:xfrm>
            </p:grpSpPr>
            <p:cxnSp>
              <p:nvCxnSpPr>
                <p:cNvPr id="538" name="Straight Connector 537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Straight Connector 538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187899" y="4230723"/>
                <a:ext cx="361143" cy="751919"/>
                <a:chOff x="3000935" y="4705267"/>
                <a:chExt cx="361143" cy="751919"/>
              </a:xfrm>
            </p:grpSpPr>
            <p:grpSp>
              <p:nvGrpSpPr>
                <p:cNvPr id="303" name="Group 302"/>
                <p:cNvGrpSpPr/>
                <p:nvPr/>
              </p:nvGrpSpPr>
              <p:grpSpPr>
                <a:xfrm rot="16200000" flipH="1">
                  <a:off x="3110078" y="5205186"/>
                  <a:ext cx="144000" cy="360000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305" name="Rectangle 30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7" name="Group 306"/>
                <p:cNvGrpSpPr/>
                <p:nvPr/>
              </p:nvGrpSpPr>
              <p:grpSpPr>
                <a:xfrm rot="5400000" flipH="1" flipV="1">
                  <a:off x="3108935" y="4597267"/>
                  <a:ext cx="144000" cy="360000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308" name="Rectangle 307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442" name="Group 441"/>
            <p:cNvGrpSpPr/>
            <p:nvPr/>
          </p:nvGrpSpPr>
          <p:grpSpPr>
            <a:xfrm rot="10800000">
              <a:off x="6856693" y="2960209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383311" y="631831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galvo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423434" y="-506642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galvo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231369" y="6354297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232230" y="-216403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Rectangle 320"/>
            <p:cNvSpPr/>
            <p:nvPr/>
          </p:nvSpPr>
          <p:spPr>
            <a:xfrm rot="16200000">
              <a:off x="9581724" y="2355993"/>
              <a:ext cx="305134" cy="1604361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0" name="Group 319"/>
            <p:cNvGrpSpPr>
              <a:grpSpLocks noChangeAspect="1"/>
            </p:cNvGrpSpPr>
            <p:nvPr/>
          </p:nvGrpSpPr>
          <p:grpSpPr>
            <a:xfrm rot="5400000">
              <a:off x="10674039" y="2796906"/>
              <a:ext cx="397849" cy="712141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34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9050">
                <a:solidFill>
                  <a:srgbClr val="0B9D1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9050">
                <a:solidFill>
                  <a:srgbClr val="0B9D1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 flipH="1">
              <a:off x="11229034" y="3116258"/>
              <a:ext cx="122703" cy="69603"/>
              <a:chOff x="11707742" y="3398520"/>
              <a:chExt cx="124057" cy="70371"/>
            </a:xfrm>
          </p:grpSpPr>
          <p:cxnSp>
            <p:nvCxnSpPr>
              <p:cNvPr id="292" name="Straight Connector 291"/>
              <p:cNvCxnSpPr>
                <a:stCxn id="348" idx="1"/>
              </p:cNvCxnSpPr>
              <p:nvPr/>
            </p:nvCxnSpPr>
            <p:spPr>
              <a:xfrm flipV="1">
                <a:off x="11707742" y="3398520"/>
                <a:ext cx="120157" cy="36901"/>
              </a:xfrm>
              <a:prstGeom prst="line">
                <a:avLst/>
              </a:prstGeom>
              <a:ln w="9525">
                <a:solidFill>
                  <a:srgbClr val="0B9D1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11711642" y="3431990"/>
                <a:ext cx="120157" cy="36901"/>
              </a:xfrm>
              <a:prstGeom prst="line">
                <a:avLst/>
              </a:prstGeom>
              <a:ln w="9525">
                <a:solidFill>
                  <a:srgbClr val="0B9D1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Rectangle 288"/>
            <p:cNvSpPr/>
            <p:nvPr/>
          </p:nvSpPr>
          <p:spPr>
            <a:xfrm>
              <a:off x="5483668" y="2386211"/>
              <a:ext cx="6654907" cy="2536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1" name="Group 490"/>
            <p:cNvGrpSpPr/>
            <p:nvPr/>
          </p:nvGrpSpPr>
          <p:grpSpPr>
            <a:xfrm>
              <a:off x="5580933" y="2973144"/>
              <a:ext cx="755335" cy="1227612"/>
              <a:chOff x="4321390" y="-390809"/>
              <a:chExt cx="755335" cy="727109"/>
            </a:xfrm>
          </p:grpSpPr>
          <p:sp>
            <p:nvSpPr>
              <p:cNvPr id="328" name="TextBox 327"/>
              <p:cNvSpPr txBox="1"/>
              <p:nvPr/>
            </p:nvSpPr>
            <p:spPr>
              <a:xfrm>
                <a:off x="4321390" y="-10059"/>
                <a:ext cx="755335" cy="346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ga-IE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ilter</a:t>
                </a:r>
                <a:endParaRPr lang="en-GB" sz="1600" b="1" dirty="0" smtClean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wheel</a:t>
                </a:r>
                <a:endParaRPr lang="ga-IE" sz="16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614732" y="-390809"/>
                <a:ext cx="45220" cy="356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0995211" y="278556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-203621" y="6231776"/>
              <a:ext cx="7471657" cy="360000"/>
              <a:chOff x="-203621" y="6231776"/>
              <a:chExt cx="7471657" cy="360000"/>
            </a:xfrm>
          </p:grpSpPr>
          <p:sp>
            <p:nvSpPr>
              <p:cNvPr id="563" name="Rectangle 562"/>
              <p:cNvSpPr/>
              <p:nvPr/>
            </p:nvSpPr>
            <p:spPr>
              <a:xfrm rot="2700000">
                <a:off x="3296979" y="6407642"/>
                <a:ext cx="123648" cy="53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203621" y="6231776"/>
                <a:ext cx="7471657" cy="360000"/>
                <a:chOff x="-203621" y="6231776"/>
                <a:chExt cx="7471657" cy="360000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-203621" y="6231776"/>
                  <a:ext cx="2781119" cy="360000"/>
                  <a:chOff x="-203621" y="6232721"/>
                  <a:chExt cx="2781119" cy="360000"/>
                </a:xfrm>
              </p:grpSpPr>
              <p:sp>
                <p:nvSpPr>
                  <p:cNvPr id="241" name="Rectangle 240"/>
                  <p:cNvSpPr/>
                  <p:nvPr/>
                </p:nvSpPr>
                <p:spPr>
                  <a:xfrm rot="13500000" flipV="1">
                    <a:off x="-347621" y="63767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 rot="8100000" flipV="1">
                    <a:off x="2217498" y="63767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3396613" y="6231776"/>
                  <a:ext cx="3871423" cy="360000"/>
                  <a:chOff x="3396613" y="6230831"/>
                  <a:chExt cx="3871423" cy="360000"/>
                </a:xfrm>
              </p:grpSpPr>
              <p:sp>
                <p:nvSpPr>
                  <p:cNvPr id="239" name="Rectangle 238"/>
                  <p:cNvSpPr/>
                  <p:nvPr/>
                </p:nvSpPr>
                <p:spPr>
                  <a:xfrm rot="13500000" flipV="1">
                    <a:off x="3252613" y="637483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 rot="8100000" flipV="1">
                    <a:off x="6908036" y="637483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Isosceles Triangle 2"/>
            <p:cNvSpPr/>
            <p:nvPr/>
          </p:nvSpPr>
          <p:spPr>
            <a:xfrm rot="1084950">
              <a:off x="7060519" y="6316532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715173" y="-94946"/>
              <a:ext cx="126000" cy="3319251"/>
              <a:chOff x="7715173" y="-94946"/>
              <a:chExt cx="126000" cy="3319251"/>
            </a:xfrm>
          </p:grpSpPr>
          <p:cxnSp>
            <p:nvCxnSpPr>
              <p:cNvPr id="319" name="Straight Connector 318"/>
              <p:cNvCxnSpPr>
                <a:endCxn id="172" idx="2"/>
              </p:cNvCxnSpPr>
              <p:nvPr/>
            </p:nvCxnSpPr>
            <p:spPr>
              <a:xfrm flipH="1" flipV="1">
                <a:off x="7779520" y="-94946"/>
                <a:ext cx="558" cy="324243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Rectangle 252"/>
              <p:cNvSpPr/>
              <p:nvPr/>
            </p:nvSpPr>
            <p:spPr>
              <a:xfrm>
                <a:off x="7715173" y="1646679"/>
                <a:ext cx="126000" cy="157762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7598260" y="1451184"/>
              <a:ext cx="992415" cy="338554"/>
              <a:chOff x="7598260" y="1451184"/>
              <a:chExt cx="992415" cy="338554"/>
            </a:xfrm>
          </p:grpSpPr>
          <p:sp>
            <p:nvSpPr>
              <p:cNvPr id="434" name="TextBox 433"/>
              <p:cNvSpPr txBox="1"/>
              <p:nvPr/>
            </p:nvSpPr>
            <p:spPr>
              <a:xfrm>
                <a:off x="7949153" y="1451184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350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 rot="16200000" flipH="1">
                <a:off x="7706260" y="144046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>
              <a:off x="-1053258" y="2706327"/>
              <a:ext cx="3276710" cy="2056946"/>
              <a:chOff x="-1053258" y="2706327"/>
              <a:chExt cx="3276710" cy="2056946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1053258" y="2745920"/>
                <a:ext cx="1066531" cy="2017353"/>
                <a:chOff x="-1053258" y="2745920"/>
                <a:chExt cx="1066531" cy="2017353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-353870" y="2745920"/>
                  <a:ext cx="367143" cy="1852101"/>
                  <a:chOff x="-353870" y="2745920"/>
                  <a:chExt cx="367143" cy="1852101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 rot="8100000">
                    <a:off x="-346727" y="2745920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 rot="8100000">
                    <a:off x="-351489" y="3198683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 rot="8100000">
                    <a:off x="-351489" y="3620494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 rot="8100000">
                    <a:off x="-351489" y="4078020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 rot="8100000">
                    <a:off x="-353870" y="45260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-1053258" y="3079508"/>
                  <a:ext cx="830276" cy="1683765"/>
                  <a:chOff x="-1053258" y="3079508"/>
                  <a:chExt cx="830276" cy="1683765"/>
                </a:xfrm>
              </p:grpSpPr>
              <p:sp>
                <p:nvSpPr>
                  <p:cNvPr id="577" name="TextBox 576"/>
                  <p:cNvSpPr txBox="1"/>
                  <p:nvPr/>
                </p:nvSpPr>
                <p:spPr>
                  <a:xfrm>
                    <a:off x="-1053258" y="3079508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552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8" name="TextBox 577"/>
                  <p:cNvSpPr txBox="1"/>
                  <p:nvPr/>
                </p:nvSpPr>
                <p:spPr>
                  <a:xfrm>
                    <a:off x="-1053258" y="3527912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503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9" name="TextBox 578"/>
                  <p:cNvSpPr txBox="1"/>
                  <p:nvPr/>
                </p:nvSpPr>
                <p:spPr>
                  <a:xfrm>
                    <a:off x="-1053258" y="3976316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466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0" name="TextBox 579"/>
                  <p:cNvSpPr txBox="1"/>
                  <p:nvPr/>
                </p:nvSpPr>
                <p:spPr>
                  <a:xfrm>
                    <a:off x="-1053146" y="4424719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427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-258800" y="2706327"/>
                <a:ext cx="2482252" cy="1973012"/>
                <a:chOff x="-258800" y="2706327"/>
                <a:chExt cx="2482252" cy="197301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63736" y="2804845"/>
                  <a:ext cx="2159716" cy="1845359"/>
                  <a:chOff x="63736" y="2804845"/>
                  <a:chExt cx="2159716" cy="1845359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 rot="8100000">
                    <a:off x="1863452" y="4578204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 rot="8100000">
                    <a:off x="63736" y="2804845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 rot="8100000">
                    <a:off x="517047" y="3253529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 rot="8100000">
                    <a:off x="968271" y="3677686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 rot="8100000">
                    <a:off x="1416212" y="413710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-258800" y="2706327"/>
                  <a:ext cx="2403645" cy="1973012"/>
                  <a:chOff x="-258800" y="2706327"/>
                  <a:chExt cx="2403645" cy="1973012"/>
                </a:xfrm>
              </p:grpSpPr>
              <p:sp>
                <p:nvSpPr>
                  <p:cNvPr id="317" name="Rectangle 316"/>
                  <p:cNvSpPr/>
                  <p:nvPr/>
                </p:nvSpPr>
                <p:spPr>
                  <a:xfrm rot="18900000">
                    <a:off x="1148510" y="3732291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 rot="18900000">
                    <a:off x="1591664" y="4196325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 rot="18900000">
                    <a:off x="2043245" y="4633620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 rot="18900000">
                    <a:off x="698744" y="3308098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 rot="18900000">
                    <a:off x="253237" y="2852499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 rot="18900000">
                    <a:off x="-258800" y="2706327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55" name="Rectangle 54"/>
            <p:cNvSpPr/>
            <p:nvPr/>
          </p:nvSpPr>
          <p:spPr>
            <a:xfrm>
              <a:off x="2272997" y="5559617"/>
              <a:ext cx="881514" cy="360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b="1" dirty="0" smtClean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AOTF</a:t>
              </a:r>
              <a:endParaRPr lang="ga-IE" sz="16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60446" y="3656398"/>
              <a:ext cx="1359028" cy="360000"/>
              <a:chOff x="2160446" y="3656398"/>
              <a:chExt cx="1359028" cy="360000"/>
            </a:xfrm>
          </p:grpSpPr>
          <p:sp>
            <p:nvSpPr>
              <p:cNvPr id="237" name="Rectangle 236"/>
              <p:cNvSpPr/>
              <p:nvPr/>
            </p:nvSpPr>
            <p:spPr>
              <a:xfrm rot="13500000" flipV="1">
                <a:off x="3303474" y="3800398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8100000" flipV="1">
                <a:off x="2160446" y="3800398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046506" y="3090347"/>
              <a:ext cx="1516821" cy="126000"/>
              <a:chOff x="7046506" y="3090347"/>
              <a:chExt cx="1516821" cy="126000"/>
            </a:xfrm>
          </p:grpSpPr>
          <p:cxnSp>
            <p:nvCxnSpPr>
              <p:cNvPr id="313" name="Straight Connector 312"/>
              <p:cNvCxnSpPr/>
              <p:nvPr/>
            </p:nvCxnSpPr>
            <p:spPr>
              <a:xfrm flipV="1">
                <a:off x="7046506" y="3149189"/>
                <a:ext cx="1450052" cy="398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Rectangle 285"/>
              <p:cNvSpPr/>
              <p:nvPr/>
            </p:nvSpPr>
            <p:spPr>
              <a:xfrm rot="5400000">
                <a:off x="8076017" y="2729037"/>
                <a:ext cx="126000" cy="84862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594998" y="296556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Rectangle 193"/>
            <p:cNvSpPr/>
            <p:nvPr/>
          </p:nvSpPr>
          <p:spPr>
            <a:xfrm rot="13500000" flipV="1">
              <a:off x="8342613" y="308229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479558" y="298792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7" name="Group 466"/>
            <p:cNvGrpSpPr/>
            <p:nvPr/>
          </p:nvGrpSpPr>
          <p:grpSpPr>
            <a:xfrm rot="7856499">
              <a:off x="5363463" y="1976012"/>
              <a:ext cx="1904066" cy="733526"/>
              <a:chOff x="3520406" y="-865930"/>
              <a:chExt cx="1900117" cy="733526"/>
            </a:xfrm>
          </p:grpSpPr>
          <p:cxnSp>
            <p:nvCxnSpPr>
              <p:cNvPr id="322" name="Straight Connector 321"/>
              <p:cNvCxnSpPr>
                <a:stCxn id="327" idx="3"/>
                <a:endCxn id="466" idx="3"/>
              </p:cNvCxnSpPr>
              <p:nvPr/>
            </p:nvCxnSpPr>
            <p:spPr>
              <a:xfrm rot="13743501" flipH="1">
                <a:off x="4664028" y="-888899"/>
                <a:ext cx="733214" cy="77977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" name="Rectangle 326"/>
              <p:cNvSpPr/>
              <p:nvPr/>
            </p:nvSpPr>
            <p:spPr>
              <a:xfrm>
                <a:off x="3520406" y="-865930"/>
                <a:ext cx="975981" cy="6920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14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ga-IE" sz="14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4" name="Straight Connector 293"/>
              <p:cNvCxnSpPr>
                <a:stCxn id="327" idx="3"/>
                <a:endCxn id="363" idx="5"/>
              </p:cNvCxnSpPr>
              <p:nvPr/>
            </p:nvCxnSpPr>
            <p:spPr>
              <a:xfrm rot="13743501" flipH="1">
                <a:off x="4520561" y="-573677"/>
                <a:ext cx="412894" cy="253169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4" name="Group 453"/>
            <p:cNvGrpSpPr/>
            <p:nvPr/>
          </p:nvGrpSpPr>
          <p:grpSpPr>
            <a:xfrm>
              <a:off x="11176292" y="1011418"/>
              <a:ext cx="886573" cy="338554"/>
              <a:chOff x="11176292" y="1011418"/>
              <a:chExt cx="886573" cy="338554"/>
            </a:xfrm>
          </p:grpSpPr>
          <p:grpSp>
            <p:nvGrpSpPr>
              <p:cNvPr id="155" name="Group 154"/>
              <p:cNvGrpSpPr/>
              <p:nvPr/>
            </p:nvGrpSpPr>
            <p:grpSpPr>
              <a:xfrm rot="5400000" flipH="1" flipV="1">
                <a:off x="11284292" y="1000695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0" name="TextBox 299"/>
              <p:cNvSpPr txBox="1"/>
              <p:nvPr/>
            </p:nvSpPr>
            <p:spPr>
              <a:xfrm>
                <a:off x="11535156" y="1011418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2" name="Group 461"/>
            <p:cNvGrpSpPr/>
            <p:nvPr/>
          </p:nvGrpSpPr>
          <p:grpSpPr>
            <a:xfrm>
              <a:off x="6300733" y="2990881"/>
              <a:ext cx="2712929" cy="321126"/>
              <a:chOff x="4290596" y="492842"/>
              <a:chExt cx="2601188" cy="21930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flipV="1">
                <a:off x="4290596" y="492842"/>
                <a:ext cx="2601188" cy="161637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4290596" y="550512"/>
                <a:ext cx="2601188" cy="161637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3" name="Group 462"/>
            <p:cNvGrpSpPr/>
            <p:nvPr/>
          </p:nvGrpSpPr>
          <p:grpSpPr>
            <a:xfrm>
              <a:off x="8646259" y="2478612"/>
              <a:ext cx="652743" cy="1025749"/>
              <a:chOff x="8579584" y="2478612"/>
              <a:chExt cx="652743" cy="1025749"/>
            </a:xfrm>
          </p:grpSpPr>
          <p:sp>
            <p:nvSpPr>
              <p:cNvPr id="316" name="TextBox 315"/>
              <p:cNvSpPr txBox="1"/>
              <p:nvPr/>
            </p:nvSpPr>
            <p:spPr>
              <a:xfrm>
                <a:off x="8579584" y="2478612"/>
                <a:ext cx="6527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</a:t>
                </a:r>
                <a:r>
                  <a:rPr lang="en-GB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180</a:t>
                </a:r>
                <a:endParaRPr lang="ga-IE" sz="16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26" name="Group 325"/>
              <p:cNvGrpSpPr/>
              <p:nvPr/>
            </p:nvGrpSpPr>
            <p:grpSpPr>
              <a:xfrm rot="10800000" flipH="1" flipV="1">
                <a:off x="8825553" y="2792218"/>
                <a:ext cx="160805" cy="712143"/>
                <a:chOff x="4498984" y="4195910"/>
                <a:chExt cx="198415" cy="501555"/>
              </a:xfrm>
              <a:solidFill>
                <a:schemeClr val="bg2"/>
              </a:solidFill>
            </p:grpSpPr>
            <p:sp>
              <p:nvSpPr>
                <p:cNvPr id="329" name="Rectangle 328"/>
                <p:cNvSpPr/>
                <p:nvPr/>
              </p:nvSpPr>
              <p:spPr>
                <a:xfrm>
                  <a:off x="4498984" y="4195910"/>
                  <a:ext cx="136406" cy="501554"/>
                </a:xfrm>
                <a:prstGeom prst="rect">
                  <a:avLst/>
                </a:prstGeom>
                <a:grpFill/>
                <a:ln w="19050"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rot="16200000" flipH="1">
                  <a:off x="4384618" y="4384683"/>
                  <a:ext cx="501554" cy="124009"/>
                </a:xfrm>
                <a:prstGeom prst="ellipse">
                  <a:avLst/>
                </a:prstGeom>
                <a:grpFill/>
                <a:ln w="19050"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75" name="Straight Connector 474"/>
            <p:cNvCxnSpPr>
              <a:stCxn id="466" idx="3"/>
            </p:cNvCxnSpPr>
            <p:nvPr/>
          </p:nvCxnSpPr>
          <p:spPr>
            <a:xfrm flipV="1">
              <a:off x="5580933" y="3152739"/>
              <a:ext cx="4888903" cy="4652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63" idx="3"/>
              <a:endCxn id="327" idx="3"/>
            </p:cNvCxnSpPr>
            <p:nvPr/>
          </p:nvCxnSpPr>
          <p:spPr>
            <a:xfrm flipV="1">
              <a:off x="6081253" y="2375994"/>
              <a:ext cx="232894" cy="433695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Rectangle 373"/>
            <p:cNvSpPr/>
            <p:nvPr/>
          </p:nvSpPr>
          <p:spPr>
            <a:xfrm rot="16200000">
              <a:off x="5706524" y="2902739"/>
              <a:ext cx="105713" cy="506364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13445693">
              <a:off x="5658582" y="2776970"/>
              <a:ext cx="104400" cy="479845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5" name="Group 464"/>
            <p:cNvGrpSpPr/>
            <p:nvPr/>
          </p:nvGrpSpPr>
          <p:grpSpPr>
            <a:xfrm>
              <a:off x="5998491" y="2972297"/>
              <a:ext cx="305265" cy="360000"/>
              <a:chOff x="3648713" y="2238891"/>
              <a:chExt cx="305265" cy="360000"/>
            </a:xfrm>
          </p:grpSpPr>
          <p:grpSp>
            <p:nvGrpSpPr>
              <p:cNvPr id="347" name="Group 346"/>
              <p:cNvGrpSpPr/>
              <p:nvPr/>
            </p:nvGrpSpPr>
            <p:grpSpPr>
              <a:xfrm rot="10800000" flipH="1">
                <a:off x="3648713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55" name="Rectangle 35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6" name="Oval 35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 flipH="1" flipV="1">
                <a:off x="3809978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3" name="Oval 352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 rot="-2700000">
              <a:off x="5823197" y="2555113"/>
              <a:ext cx="305265" cy="360000"/>
              <a:chOff x="3648713" y="2238891"/>
              <a:chExt cx="305265" cy="360000"/>
            </a:xfrm>
          </p:grpSpPr>
          <p:grpSp>
            <p:nvGrpSpPr>
              <p:cNvPr id="360" name="Group 359"/>
              <p:cNvGrpSpPr/>
              <p:nvPr/>
            </p:nvGrpSpPr>
            <p:grpSpPr>
              <a:xfrm rot="10800000" flipH="1">
                <a:off x="3648713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5" name="Oval 3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 flipH="1" flipV="1">
                <a:off x="3809978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3" name="Oval 362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66" name="Rectangle 465"/>
            <p:cNvSpPr/>
            <p:nvPr/>
          </p:nvSpPr>
          <p:spPr>
            <a:xfrm rot="20220000">
              <a:off x="5137618" y="2785919"/>
              <a:ext cx="461665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B9D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</a:t>
              </a:r>
              <a:endParaRPr lang="en-GB" dirty="0">
                <a:solidFill>
                  <a:srgbClr val="0B9D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2640432" y="-293879"/>
              <a:ext cx="42594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Illumination</a:t>
              </a:r>
            </a:p>
            <a:p>
              <a:r>
                <a:rPr lang="en-GB" sz="32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Light-sheet generation</a:t>
              </a:r>
            </a:p>
            <a:p>
              <a:r>
                <a:rPr lang="en-GB" sz="3200" dirty="0" smtClean="0">
                  <a:solidFill>
                    <a:srgbClr val="0B9D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Detection </a:t>
              </a:r>
              <a:endParaRPr lang="en-GB" sz="3200" dirty="0">
                <a:solidFill>
                  <a:srgbClr val="0B9D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495088" y="3483409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ga-IE" dirty="0" smtClean="0"/>
              <a:t>Olympus</a:t>
            </a:r>
          </a:p>
          <a:p>
            <a:pPr algn="r"/>
            <a:r>
              <a:rPr lang="ga-IE" dirty="0" smtClean="0"/>
              <a:t>1.0NA</a:t>
            </a:r>
          </a:p>
          <a:p>
            <a:pPr algn="r"/>
            <a:r>
              <a:rPr lang="ga-IE" dirty="0" smtClean="0"/>
              <a:t>25X</a:t>
            </a:r>
          </a:p>
          <a:p>
            <a:pPr algn="r"/>
            <a:r>
              <a:rPr lang="ga-IE" dirty="0" smtClean="0"/>
              <a:t>8mm WD</a:t>
            </a:r>
            <a:endParaRPr lang="ga-IE" dirty="0"/>
          </a:p>
        </p:txBody>
      </p:sp>
      <p:sp>
        <p:nvSpPr>
          <p:cNvPr id="26" name="TextBox 25"/>
          <p:cNvSpPr txBox="1"/>
          <p:nvPr/>
        </p:nvSpPr>
        <p:spPr>
          <a:xfrm>
            <a:off x="9724278" y="1394428"/>
            <a:ext cx="1362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dirty="0" smtClean="0"/>
              <a:t>Nikon</a:t>
            </a:r>
            <a:endParaRPr lang="ga-IE" dirty="0" smtClean="0"/>
          </a:p>
          <a:p>
            <a:pPr algn="r"/>
            <a:r>
              <a:rPr lang="pl-PL" dirty="0" smtClean="0"/>
              <a:t>10x </a:t>
            </a:r>
            <a:endParaRPr lang="ga-IE" dirty="0" smtClean="0"/>
          </a:p>
          <a:p>
            <a:pPr algn="r"/>
            <a:r>
              <a:rPr lang="pl-PL" dirty="0" smtClean="0"/>
              <a:t>0.3NA </a:t>
            </a:r>
            <a:endParaRPr lang="ga-IE" dirty="0"/>
          </a:p>
          <a:p>
            <a:pPr algn="r"/>
            <a:r>
              <a:rPr lang="pl-PL" dirty="0" smtClean="0"/>
              <a:t>17.5mm</a:t>
            </a:r>
            <a:r>
              <a:rPr lang="ga-IE" dirty="0" smtClean="0"/>
              <a:t> WD</a:t>
            </a:r>
            <a:endParaRPr lang="ga-IE" dirty="0"/>
          </a:p>
        </p:txBody>
      </p:sp>
    </p:spTree>
    <p:extLst>
      <p:ext uri="{BB962C8B-B14F-4D97-AF65-F5344CB8AC3E}">
        <p14:creationId xmlns:p14="http://schemas.microsoft.com/office/powerpoint/2010/main" val="14729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Spatial arrangment of the LSFM</a:t>
            </a:r>
            <a:endParaRPr lang="ga-IE" dirty="0">
              <a:latin typeface="Helvetica Neue Light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2665" r="4590" b="2145"/>
          <a:stretch/>
        </p:blipFill>
        <p:spPr>
          <a:xfrm>
            <a:off x="609600" y="1417638"/>
            <a:ext cx="10795380" cy="484495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3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4" y="1293193"/>
            <a:ext cx="3600000" cy="360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51" y="1293193"/>
            <a:ext cx="3600000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1" t="9474" r="10058" b="1975"/>
          <a:stretch/>
        </p:blipFill>
        <p:spPr>
          <a:xfrm>
            <a:off x="7486258" y="1479472"/>
            <a:ext cx="4590036" cy="340316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Preliminary trial of DMM capabilities</a:t>
            </a:r>
            <a:endParaRPr lang="ga-IE" dirty="0">
              <a:latin typeface="Helvetica Neue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23753" y="129480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>
                <a:solidFill>
                  <a:schemeClr val="bg1"/>
                </a:solidFill>
                <a:latin typeface="Helvetica Neue Light"/>
              </a:rPr>
              <a:t>Before AO</a:t>
            </a:r>
            <a:endParaRPr lang="ga-IE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987" y="1294806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>
                <a:solidFill>
                  <a:schemeClr val="bg1"/>
                </a:solidFill>
                <a:latin typeface="Helvetica Neue Light"/>
              </a:rPr>
              <a:t>After AO</a:t>
            </a:r>
            <a:endParaRPr lang="ga-IE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243" y="5008058"/>
            <a:ext cx="8969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Gaussian excitation line imaged in Flurescein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Gaussian fitting of line profile over entire FOV at run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Optimised with random search algorithm, Merit factor: Amplitude/STD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Moderate improvement through AO, system is well aligned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1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125825" y="1417638"/>
            <a:ext cx="3109879" cy="2749530"/>
            <a:chOff x="178937" y="1547115"/>
            <a:chExt cx="3844157" cy="34528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" t="17077" r="62672" b="26816"/>
            <a:stretch/>
          </p:blipFill>
          <p:spPr>
            <a:xfrm>
              <a:off x="178937" y="1547115"/>
              <a:ext cx="3275463" cy="345288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55924" y="1987025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300V</a:t>
              </a:r>
              <a:endParaRPr lang="ga-IE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6764" y="315049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0V</a:t>
              </a:r>
              <a:endParaRPr lang="ga-IE" dirty="0"/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ga-IE" dirty="0" smtClean="0">
                <a:latin typeface="Helvetica Neue Light"/>
              </a:rPr>
              <a:t>Correction of intentionally induced aberration</a:t>
            </a:r>
            <a:endParaRPr lang="ga-IE" dirty="0">
              <a:latin typeface="Helvetica Neue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64968" y="1644526"/>
            <a:ext cx="74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Use of correction collar to intentionally introduce spherical aberration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Limited stroke (3.5µm) of the DMM becomes apparent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DMM did not fully compensate for introduced aberrations</a:t>
            </a:r>
          </a:p>
        </p:txBody>
      </p:sp>
      <p:sp>
        <p:nvSpPr>
          <p:cNvPr id="20" name="Rettangolo 20"/>
          <p:cNvSpPr/>
          <p:nvPr/>
        </p:nvSpPr>
        <p:spPr>
          <a:xfrm>
            <a:off x="9163385" y="5948152"/>
            <a:ext cx="2884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Silvestri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 al., </a:t>
            </a:r>
            <a:r>
              <a:rPr lang="ga-IE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Microsc Res Tech 2014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" t="1919" r="3632" b="4643"/>
          <a:stretch/>
        </p:blipFill>
        <p:spPr>
          <a:xfrm>
            <a:off x="4612943" y="2865794"/>
            <a:ext cx="7547212" cy="2975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970" y="4199378"/>
            <a:ext cx="43839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Simulation of </a:t>
            </a:r>
            <a:r>
              <a:rPr lang="en-US" dirty="0" err="1" smtClean="0">
                <a:latin typeface="Helvetica Neue Light"/>
              </a:rPr>
              <a:t>aberrated</a:t>
            </a:r>
            <a:r>
              <a:rPr lang="en-US" dirty="0" smtClean="0">
                <a:latin typeface="Helvetica Neue Light"/>
              </a:rPr>
              <a:t> PSF</a:t>
            </a:r>
            <a:r>
              <a:rPr lang="ga-IE" dirty="0" smtClean="0">
                <a:latin typeface="Helvetica Neue Light"/>
              </a:rPr>
              <a:t> assuming perfect objective lens imaging into a slab of refractive index mismatched material</a:t>
            </a:r>
            <a:r>
              <a:rPr lang="en-US" dirty="0" smtClean="0">
                <a:latin typeface="Helvetica Neue Light"/>
              </a:rPr>
              <a:t>. </a:t>
            </a:r>
            <a:endParaRPr lang="ga-IE" dirty="0" smtClean="0">
              <a:latin typeface="Helvetica Neue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 Neue Light"/>
              </a:rPr>
              <a:t>By </a:t>
            </a:r>
            <a:r>
              <a:rPr lang="en-US" dirty="0">
                <a:latin typeface="Helvetica Neue Light"/>
              </a:rPr>
              <a:t>correcting up to the second order spherical aberration, a quasi-diffraction-limited regime can be </a:t>
            </a:r>
            <a:r>
              <a:rPr lang="en-US" dirty="0" smtClean="0">
                <a:latin typeface="Helvetica Neue Light"/>
              </a:rPr>
              <a:t>recovered</a:t>
            </a:r>
            <a:r>
              <a:rPr lang="ga-IE" dirty="0">
                <a:latin typeface="Helvetica Neue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67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ga-IE" dirty="0" smtClean="0">
                <a:latin typeface="Helvetica Neue Light"/>
              </a:rPr>
              <a:t>Correction of intentionally induced aberration</a:t>
            </a:r>
            <a:endParaRPr lang="ga-IE" dirty="0">
              <a:latin typeface="Helvetica Neue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26581" y="1692275"/>
            <a:ext cx="73530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Reduce amount of large-amplitude, lower-order aberrations the DMM is required to correct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place detection objective on translation stage to adjust defocus at runtime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Adjust correction collar of objective to mid-stack position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" r="2235" b="6903"/>
          <a:stretch/>
        </p:blipFill>
        <p:spPr>
          <a:xfrm>
            <a:off x="291608" y="1692275"/>
            <a:ext cx="3873992" cy="3534818"/>
          </a:xfrm>
          <a:prstGeom prst="rect">
            <a:avLst/>
          </a:prstGeom>
        </p:spPr>
      </p:pic>
      <p:sp>
        <p:nvSpPr>
          <p:cNvPr id="20" name="Rettangolo 20"/>
          <p:cNvSpPr/>
          <p:nvPr/>
        </p:nvSpPr>
        <p:spPr>
          <a:xfrm>
            <a:off x="8794895" y="6268217"/>
            <a:ext cx="2884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Silvestri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 al., </a:t>
            </a:r>
            <a:r>
              <a:rPr lang="ga-IE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Microsc Res Tech 2014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 Light"/>
              </a:rPr>
              <a:t>Even</a:t>
            </a:r>
            <a:r>
              <a:rPr lang="ga-IE" sz="2400" dirty="0">
                <a:latin typeface="Helvetica Neue Light"/>
              </a:rPr>
              <a:t> </a:t>
            </a:r>
            <a:r>
              <a:rPr lang="en-US" sz="2400" dirty="0">
                <a:latin typeface="Helvetica Neue Light"/>
              </a:rPr>
              <a:t>if the brains we image are </a:t>
            </a:r>
            <a:r>
              <a:rPr lang="ga-IE" sz="2400" dirty="0" smtClean="0">
                <a:latin typeface="Helvetica Neue Light"/>
              </a:rPr>
              <a:t>made </a:t>
            </a:r>
            <a:r>
              <a:rPr lang="en-US" sz="2400" dirty="0" smtClean="0">
                <a:latin typeface="Helvetica Neue Light"/>
              </a:rPr>
              <a:t>transparent</a:t>
            </a:r>
            <a:r>
              <a:rPr lang="en-US" sz="2400" dirty="0">
                <a:latin typeface="Helvetica Neue Light"/>
              </a:rPr>
              <a:t>, their large size means that also comparatively small </a:t>
            </a:r>
            <a:r>
              <a:rPr lang="en-US" sz="2400" dirty="0" err="1">
                <a:latin typeface="Helvetica Neue Light"/>
              </a:rPr>
              <a:t>heterogenities</a:t>
            </a:r>
            <a:r>
              <a:rPr lang="ga-IE" sz="2400" dirty="0">
                <a:latin typeface="Helvetica Neue Light"/>
              </a:rPr>
              <a:t> </a:t>
            </a:r>
            <a:r>
              <a:rPr lang="en-US" sz="2400" dirty="0">
                <a:latin typeface="Helvetica Neue Light"/>
              </a:rPr>
              <a:t>in the refractive index matching sum up to large optical path differences and therefore</a:t>
            </a:r>
            <a:r>
              <a:rPr lang="ga-IE" sz="2400" dirty="0">
                <a:latin typeface="Helvetica Neue Light"/>
              </a:rPr>
              <a:t> </a:t>
            </a:r>
            <a:r>
              <a:rPr lang="en-US" sz="2400" dirty="0">
                <a:latin typeface="Helvetica Neue Light"/>
              </a:rPr>
              <a:t>strong aberrations at large imaging </a:t>
            </a:r>
            <a:r>
              <a:rPr lang="en-US" sz="2400" dirty="0" smtClean="0">
                <a:latin typeface="Helvetica Neue Light"/>
              </a:rPr>
              <a:t>depth</a:t>
            </a:r>
            <a:endParaRPr lang="ga-IE" sz="2400" dirty="0" smtClean="0">
              <a:latin typeface="Helvetica Neue Light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400" dirty="0">
                <a:latin typeface="Helvetica Neue Light"/>
              </a:rPr>
              <a:t>Introduction of AO </a:t>
            </a:r>
            <a:r>
              <a:rPr lang="ga-IE" sz="2400">
                <a:latin typeface="Helvetica Neue Light"/>
              </a:rPr>
              <a:t>elements </a:t>
            </a:r>
            <a:r>
              <a:rPr lang="ga-IE" sz="2400" smtClean="0">
                <a:latin typeface="Helvetica Neue Light"/>
              </a:rPr>
              <a:t>can induce aberrations </a:t>
            </a:r>
            <a:r>
              <a:rPr lang="ga-IE" sz="2400" dirty="0" smtClean="0">
                <a:latin typeface="Helvetica Neue Light"/>
              </a:rPr>
              <a:t>(barrel, vignetting)</a:t>
            </a:r>
            <a:endParaRPr lang="ga-IE" sz="2000" dirty="0">
              <a:latin typeface="Helvetica Neue Light"/>
            </a:endParaRPr>
          </a:p>
          <a:p>
            <a:pPr>
              <a:lnSpc>
                <a:spcPct val="150000"/>
              </a:lnSpc>
            </a:pPr>
            <a:r>
              <a:rPr lang="ga-IE" sz="2400" dirty="0" smtClean="0">
                <a:latin typeface="Helvetica Neue Light"/>
              </a:rPr>
              <a:t>AO is capable of improving image quality in our system if we take precautions to avoid running out of stroke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Conclusion</a:t>
            </a:r>
            <a:endParaRPr lang="ga-IE" dirty="0">
              <a:latin typeface="Helvetica Neue Ligh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2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2" cstate="print"/>
          <a:srcRect b="11560"/>
          <a:stretch>
            <a:fillRect/>
          </a:stretch>
        </p:blipFill>
        <p:spPr bwMode="auto">
          <a:xfrm>
            <a:off x="5643600" y="4765057"/>
            <a:ext cx="878021" cy="168850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3" y="274638"/>
            <a:ext cx="11895781" cy="1143000"/>
          </a:xfrm>
        </p:spPr>
        <p:txBody>
          <a:bodyPr>
            <a:noAutofit/>
          </a:bodyPr>
          <a:lstStyle/>
          <a:p>
            <a:pPr algn="l"/>
            <a:r>
              <a:rPr lang="en-US" sz="3800" dirty="0">
                <a:latin typeface="Helvetica Neue Light"/>
              </a:rPr>
              <a:t>3D imaging of structurally intact </a:t>
            </a:r>
            <a:r>
              <a:rPr lang="en-US" sz="3800" dirty="0" smtClean="0">
                <a:latin typeface="Helvetica Neue Light"/>
              </a:rPr>
              <a:t>clarified</a:t>
            </a:r>
            <a:r>
              <a:rPr lang="ga-IE" sz="3800" dirty="0" smtClean="0">
                <a:latin typeface="Helvetica Neue Light"/>
              </a:rPr>
              <a:t> </a:t>
            </a:r>
            <a:r>
              <a:rPr lang="ga-IE" sz="3800" dirty="0">
                <a:latin typeface="Helvetica Neue Light"/>
              </a:rPr>
              <a:t>brains</a:t>
            </a:r>
            <a:endParaRPr lang="en-GB" sz="3800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9" y="1203884"/>
            <a:ext cx="8432651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ga-IE" sz="2000" dirty="0" smtClean="0">
                <a:latin typeface="Helvetica Neue Light"/>
              </a:rPr>
              <a:t>C</a:t>
            </a:r>
            <a:r>
              <a:rPr lang="en-US" sz="2000" dirty="0" err="1" smtClean="0">
                <a:latin typeface="Helvetica Neue Light"/>
              </a:rPr>
              <a:t>omprehensive</a:t>
            </a:r>
            <a:r>
              <a:rPr lang="en-US" sz="2000" dirty="0" smtClean="0">
                <a:latin typeface="Helvetica Neue Light"/>
              </a:rPr>
              <a:t> </a:t>
            </a:r>
            <a:r>
              <a:rPr lang="en-US" sz="2000" dirty="0">
                <a:latin typeface="Helvetica Neue Light"/>
              </a:rPr>
              <a:t>mapping and quantification of neuronal projections in the central nervous </a:t>
            </a:r>
            <a:r>
              <a:rPr lang="en-US" sz="2000" dirty="0" smtClean="0">
                <a:latin typeface="Helvetica Neue Light"/>
              </a:rPr>
              <a:t>system</a:t>
            </a:r>
            <a:r>
              <a:rPr lang="ga-IE" sz="2000" dirty="0" smtClean="0">
                <a:latin typeface="Helvetica Neue Ligh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ga-IE" sz="2000" dirty="0">
                <a:latin typeface="Helvetica Neue Light"/>
                <a:cs typeface="Arial" panose="020B0604020202020204" pitchFamily="34" charset="0"/>
              </a:rPr>
              <a:t>Imaging of large (&gt;1cm</a:t>
            </a:r>
            <a:r>
              <a:rPr lang="ga-IE" sz="2000" baseline="30000" dirty="0">
                <a:latin typeface="Helvetica Neue Light"/>
                <a:cs typeface="Arial" panose="020B0604020202020204" pitchFamily="34" charset="0"/>
              </a:rPr>
              <a:t>3</a:t>
            </a:r>
            <a:r>
              <a:rPr lang="ga-IE" sz="2000" dirty="0">
                <a:latin typeface="Helvetica Neue Light"/>
                <a:cs typeface="Arial" panose="020B0604020202020204" pitchFamily="34" charset="0"/>
              </a:rPr>
              <a:t>), clarified mouse brains with microscopic resolution </a:t>
            </a:r>
            <a:endParaRPr lang="ga-IE" sz="2000" dirty="0" smtClean="0">
              <a:latin typeface="Helvetica Neue Ligh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Light-sheet microscopy:  s</a:t>
            </a:r>
            <a:r>
              <a:rPr lang="en-GB" sz="2000" dirty="0" smtClean="0">
                <a:latin typeface="Helvetica Neue Light"/>
                <a:cs typeface="Arial" panose="020B0604020202020204" pitchFamily="34" charset="0"/>
              </a:rPr>
              <a:t>ingle axis scan creates light sheet</a:t>
            </a: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, </a:t>
            </a:r>
            <a:r>
              <a:rPr lang="en-GB" sz="2000" dirty="0" smtClean="0">
                <a:latin typeface="Helvetica Neue Light"/>
                <a:cs typeface="Arial" panose="020B0604020202020204" pitchFamily="34" charset="0"/>
              </a:rPr>
              <a:t>projection </a:t>
            </a:r>
            <a:r>
              <a:rPr lang="en-GB" sz="2000" dirty="0">
                <a:latin typeface="Helvetica Neue Light"/>
                <a:cs typeface="Arial" panose="020B0604020202020204" pitchFamily="34" charset="0"/>
              </a:rPr>
              <a:t>into specimen at 90° to detection </a:t>
            </a:r>
            <a:r>
              <a:rPr lang="en-GB" sz="2000" dirty="0" smtClean="0">
                <a:latin typeface="Helvetica Neue Light"/>
                <a:cs typeface="Arial" panose="020B0604020202020204" pitchFamily="34" charset="0"/>
              </a:rPr>
              <a:t>objective</a:t>
            </a:r>
            <a:endParaRPr lang="ga-IE" sz="2000" dirty="0" smtClean="0">
              <a:latin typeface="Helvetica Neue Ligh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Stack acquisition for </a:t>
            </a:r>
            <a:r>
              <a:rPr lang="ga-IE" sz="2000" dirty="0">
                <a:latin typeface="Helvetica Neue Light"/>
                <a:cs typeface="Arial" panose="020B0604020202020204" pitchFamily="34" charset="0"/>
              </a:rPr>
              <a:t>2-3 </a:t>
            </a: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days, </a:t>
            </a:r>
            <a:r>
              <a:rPr lang="ga-IE" sz="2000" dirty="0">
                <a:latin typeface="Helvetica Neue Light"/>
                <a:cs typeface="Arial" panose="020B0604020202020204" pitchFamily="34" charset="0"/>
              </a:rPr>
              <a:t>2-3TB per </a:t>
            </a: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dataset, 2 weeks stitching</a:t>
            </a:r>
            <a:endParaRPr lang="ga-IE" sz="2000" dirty="0">
              <a:latin typeface="Helvetica Neue Ligh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ga-IE" sz="2000" dirty="0" smtClean="0"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70" y="3423032"/>
            <a:ext cx="2729671" cy="170320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</a:rPr>
              <a:t>31st March.2015</a:t>
            </a:r>
            <a:endParaRPr lang="en-GB" dirty="0">
              <a:latin typeface="Helvetica Neue Ligh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latin typeface="Helvetica Neue Light"/>
              </a:rPr>
              <a:t>Focus on Microscopy 2015</a:t>
            </a:r>
            <a:endParaRPr lang="en-GB" dirty="0">
              <a:latin typeface="Helvetica Neue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58672" y="1303855"/>
            <a:ext cx="2141044" cy="19555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8" name="Picture 17" descr="E:\Immagini Varie\Brain\Nissl3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174" y="4939186"/>
            <a:ext cx="2025361" cy="1456967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9280249" y="4271854"/>
            <a:ext cx="1082865" cy="2791629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  <a:effectLst/>
        </p:spPr>
      </p:pic>
      <p:sp>
        <p:nvSpPr>
          <p:cNvPr id="21" name="Rectangle 20"/>
          <p:cNvSpPr/>
          <p:nvPr/>
        </p:nvSpPr>
        <p:spPr>
          <a:xfrm>
            <a:off x="1903847" y="5934487"/>
            <a:ext cx="1830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Helvetica Neue Light"/>
              </a:rPr>
              <a:t>Whole mouse brain</a:t>
            </a:r>
            <a:r>
              <a:rPr lang="ga-IE" dirty="0" smtClean="0">
                <a:latin typeface="Helvetica Neue Light"/>
              </a:rPr>
              <a:t> [</a:t>
            </a:r>
            <a:r>
              <a:rPr lang="en-GB" dirty="0" smtClean="0">
                <a:latin typeface="Helvetica Neue Light"/>
              </a:rPr>
              <a:t>cm</a:t>
            </a:r>
            <a:r>
              <a:rPr lang="ga-IE" dirty="0" smtClean="0">
                <a:latin typeface="Helvetica Neue Light"/>
              </a:rPr>
              <a:t>]</a:t>
            </a:r>
            <a:endParaRPr lang="en-GB" dirty="0" smtClean="0">
              <a:latin typeface="Helvetica Neue Ligh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261216" y="5598808"/>
            <a:ext cx="5795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76381" y="5609309"/>
            <a:ext cx="5795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006548" y="4803069"/>
            <a:ext cx="1830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ga-IE" dirty="0" smtClean="0">
                <a:latin typeface="Helvetica Neue Light"/>
              </a:rPr>
              <a:t>Pyramidal neuron [</a:t>
            </a:r>
            <a:r>
              <a:rPr lang="ga-IE" dirty="0">
                <a:latin typeface="Helvetica Neue Light"/>
              </a:rPr>
              <a:t>m</a:t>
            </a:r>
            <a:r>
              <a:rPr lang="en-GB" dirty="0" smtClean="0">
                <a:latin typeface="Helvetica Neue Light"/>
              </a:rPr>
              <a:t>m</a:t>
            </a:r>
            <a:r>
              <a:rPr lang="ga-IE" dirty="0" smtClean="0">
                <a:latin typeface="Helvetica Neue Light"/>
              </a:rPr>
              <a:t>]</a:t>
            </a:r>
            <a:endParaRPr lang="en-GB" dirty="0" smtClean="0">
              <a:latin typeface="Helvetica Neue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663500" y="5749821"/>
            <a:ext cx="1830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ga-IE" dirty="0" smtClean="0">
                <a:latin typeface="Helvetica Neue Light"/>
              </a:rPr>
              <a:t>Synapses[</a:t>
            </a:r>
            <a:r>
              <a:rPr lang="ga-IE" dirty="0">
                <a:latin typeface="Helvetica Neue Light"/>
              </a:rPr>
              <a:t>µ</a:t>
            </a:r>
            <a:r>
              <a:rPr lang="en-GB" dirty="0" smtClean="0">
                <a:latin typeface="Helvetica Neue Light"/>
              </a:rPr>
              <a:t>m</a:t>
            </a:r>
            <a:r>
              <a:rPr lang="ga-IE" dirty="0" smtClean="0">
                <a:latin typeface="Helvetica Neue Light"/>
              </a:rPr>
              <a:t>]</a:t>
            </a:r>
            <a:endParaRPr lang="en-GB" dirty="0" smtClean="0">
              <a:latin typeface="Helvetica Neue Ligh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 Neue Light"/>
              </a:rPr>
              <a:t>T</a:t>
            </a:r>
            <a:r>
              <a:rPr lang="ga-IE" sz="2400" dirty="0" smtClean="0">
                <a:latin typeface="Helvetica Neue Light"/>
              </a:rPr>
              <a:t>owards aberration correction at run time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400" dirty="0" smtClean="0">
                <a:latin typeface="Helvetica Neue Light"/>
              </a:rPr>
              <a:t>Implementation of a wavefront sensor</a:t>
            </a:r>
            <a:r>
              <a:rPr lang="ga-IE" sz="2400" dirty="0">
                <a:latin typeface="Helvetica Neue Light"/>
              </a:rPr>
              <a:t> </a:t>
            </a:r>
            <a:r>
              <a:rPr lang="ga-IE" sz="2400" dirty="0" smtClean="0">
                <a:latin typeface="Helvetica Neue Light"/>
              </a:rPr>
              <a:t>and a strategy for guide star creation</a:t>
            </a:r>
          </a:p>
          <a:p>
            <a:pPr marL="742950" lvl="2" indent="-342900">
              <a:lnSpc>
                <a:spcPct val="150000"/>
              </a:lnSpc>
            </a:pPr>
            <a:r>
              <a:rPr lang="ga-IE" dirty="0" smtClean="0">
                <a:latin typeface="Helvetica Neue Light"/>
              </a:rPr>
              <a:t>Beads, nonlinear guide star, small native structures...</a:t>
            </a:r>
          </a:p>
          <a:p>
            <a:pPr marL="0" lvl="1" indent="0">
              <a:lnSpc>
                <a:spcPct val="150000"/>
              </a:lnSpc>
              <a:buNone/>
            </a:pPr>
            <a:endParaRPr lang="ga-IE" sz="2400" dirty="0">
              <a:latin typeface="Helvetica Neue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Outlook</a:t>
            </a:r>
            <a:endParaRPr lang="ga-IE" dirty="0">
              <a:latin typeface="Helvetica Neue Ligh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20046"/>
            <a:ext cx="10972800" cy="1143000"/>
          </a:xfrm>
        </p:spPr>
        <p:txBody>
          <a:bodyPr/>
          <a:lstStyle/>
          <a:p>
            <a:r>
              <a:rPr lang="it-IT" dirty="0" smtClean="0">
                <a:latin typeface="Helvetica Neue Light"/>
              </a:rPr>
              <a:t>Acknowledgments</a:t>
            </a:r>
            <a:endParaRPr lang="it-IT" dirty="0">
              <a:latin typeface="Helvetica Neue Ligh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0291" y="1185591"/>
            <a:ext cx="3225421" cy="53583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 smtClean="0">
                <a:latin typeface="Helvetica Neue Light"/>
              </a:rPr>
              <a:t>Ludovico Silvestri</a:t>
            </a:r>
          </a:p>
          <a:p>
            <a:pPr marL="0" indent="0">
              <a:buNone/>
            </a:pPr>
            <a:r>
              <a:rPr lang="it-IT" sz="2400" dirty="0" smtClean="0">
                <a:latin typeface="Helvetica Neue Light"/>
              </a:rPr>
              <a:t>Irene Costantini</a:t>
            </a:r>
          </a:p>
          <a:p>
            <a:pPr marL="0" indent="0">
              <a:buNone/>
            </a:pPr>
            <a:r>
              <a:rPr lang="it-IT" sz="2400" dirty="0" smtClean="0">
                <a:latin typeface="Helvetica Neue Light"/>
              </a:rPr>
              <a:t>Leonardo Sacconi</a:t>
            </a:r>
            <a:endParaRPr lang="ga-IE" sz="2400" dirty="0" smtClean="0">
              <a:latin typeface="Helvetica Neue Light"/>
            </a:endParaRPr>
          </a:p>
          <a:p>
            <a:pPr marL="0" indent="0">
              <a:buNone/>
            </a:pPr>
            <a:r>
              <a:rPr lang="ga-IE" sz="2400" dirty="0" smtClean="0">
                <a:latin typeface="Helvetica Neue Light"/>
              </a:rPr>
              <a:t>Francesco Pavone</a:t>
            </a:r>
            <a:endParaRPr lang="it-IT" sz="2400" dirty="0" smtClean="0">
              <a:latin typeface="Helvetica Neue Light"/>
            </a:endParaRPr>
          </a:p>
          <a:p>
            <a:pPr marL="0" indent="0">
              <a:buNone/>
            </a:pPr>
            <a:endParaRPr lang="it-IT" sz="2400" dirty="0">
              <a:latin typeface="Helvetica Neue Light"/>
            </a:endParaRPr>
          </a:p>
          <a:p>
            <a:pPr marL="0" indent="0">
              <a:buNone/>
            </a:pPr>
            <a:r>
              <a:rPr lang="it-IT" sz="2400" dirty="0" smtClean="0">
                <a:latin typeface="Helvetica Neue Light"/>
              </a:rPr>
              <a:t>Paolo Frasconi</a:t>
            </a:r>
          </a:p>
          <a:p>
            <a:pPr marL="0" indent="0">
              <a:buNone/>
            </a:pPr>
            <a:r>
              <a:rPr lang="it-IT" sz="2400" dirty="0" smtClean="0">
                <a:latin typeface="Helvetica Neue Light"/>
              </a:rPr>
              <a:t>Marco </a:t>
            </a:r>
            <a:r>
              <a:rPr lang="it-IT" sz="2400" dirty="0" err="1" smtClean="0">
                <a:latin typeface="Helvetica Neue Light"/>
              </a:rPr>
              <a:t>Paciscopi</a:t>
            </a:r>
            <a:endParaRPr lang="it-IT" sz="2400" dirty="0" smtClean="0">
              <a:latin typeface="Helvetica Neue Light"/>
            </a:endParaRPr>
          </a:p>
          <a:p>
            <a:pPr marL="0" indent="0">
              <a:buNone/>
            </a:pPr>
            <a:endParaRPr lang="it-IT" sz="2400" dirty="0" smtClean="0">
              <a:latin typeface="Helvetica Neue Light"/>
            </a:endParaRPr>
          </a:p>
          <a:p>
            <a:pPr marL="0" indent="0">
              <a:buNone/>
            </a:pPr>
            <a:r>
              <a:rPr lang="en-GB" sz="2400" dirty="0">
                <a:latin typeface="Helvetica Neue Light"/>
              </a:rPr>
              <a:t>Giulio </a:t>
            </a:r>
            <a:r>
              <a:rPr lang="en-GB" sz="2400" dirty="0" err="1" smtClean="0">
                <a:latin typeface="Helvetica Neue Light"/>
              </a:rPr>
              <a:t>Iannello</a:t>
            </a:r>
            <a:endParaRPr lang="en-GB" sz="2400" dirty="0" smtClean="0">
              <a:latin typeface="Helvetica Neue Light"/>
            </a:endParaRPr>
          </a:p>
          <a:p>
            <a:pPr marL="0" indent="0">
              <a:buNone/>
            </a:pPr>
            <a:r>
              <a:rPr lang="en-GB" sz="2400" dirty="0">
                <a:latin typeface="Helvetica Neue Light"/>
              </a:rPr>
              <a:t>Alessandro Bria</a:t>
            </a:r>
          </a:p>
          <a:p>
            <a:pPr marL="0" indent="0">
              <a:buNone/>
            </a:pPr>
            <a:r>
              <a:rPr lang="en-GB" sz="2400" dirty="0">
                <a:latin typeface="Helvetica Neue Light"/>
              </a:rPr>
              <a:t>Leonardo </a:t>
            </a:r>
            <a:r>
              <a:rPr lang="en-GB" sz="2400" dirty="0" err="1" smtClean="0">
                <a:latin typeface="Helvetica Neue Light"/>
              </a:rPr>
              <a:t>Onofri</a:t>
            </a:r>
            <a:endParaRPr lang="it-IT" sz="2400" dirty="0">
              <a:latin typeface="Helvetica Neue Light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931" y="887877"/>
            <a:ext cx="3251423" cy="137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083" y="2428946"/>
            <a:ext cx="1695704" cy="84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54" y="4672854"/>
            <a:ext cx="1012790" cy="97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9133083" y="3382597"/>
            <a:ext cx="2133600" cy="1335444"/>
            <a:chOff x="9133083" y="3614613"/>
            <a:chExt cx="2133600" cy="13354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3083" y="3614613"/>
              <a:ext cx="1524000" cy="1104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3083" y="4340457"/>
              <a:ext cx="2133600" cy="609600"/>
            </a:xfrm>
            <a:prstGeom prst="rect">
              <a:avLst/>
            </a:prstGeom>
          </p:spPr>
        </p:pic>
      </p:grpSp>
      <p:sp>
        <p:nvSpPr>
          <p:cNvPr id="12" name="Segnaposto contenuto 2"/>
          <p:cNvSpPr txBox="1">
            <a:spLocks/>
          </p:cNvSpPr>
          <p:nvPr/>
        </p:nvSpPr>
        <p:spPr>
          <a:xfrm>
            <a:off x="6189464" y="768226"/>
            <a:ext cx="3225421" cy="5358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sz="2400" dirty="0" smtClean="0">
              <a:latin typeface="Helvetica Neue 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dirty="0" smtClean="0">
                <a:latin typeface="Helvetica Neue Light"/>
              </a:rPr>
              <a:t>Bruno Weber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dirty="0" smtClean="0">
                <a:latin typeface="Helvetica Neue Light"/>
              </a:rPr>
              <a:t>Matthias Schneider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2400" dirty="0" smtClean="0">
              <a:latin typeface="Helvetica Neue 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dirty="0" smtClean="0">
                <a:latin typeface="Helvetica Neue Light"/>
              </a:rPr>
              <a:t>Jean-Piere Ghobril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2400" dirty="0" smtClean="0">
              <a:latin typeface="Helvetica Neue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ga-IE" sz="2400" dirty="0" smtClean="0">
              <a:latin typeface="Helvetica Neue 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dirty="0" smtClean="0">
                <a:latin typeface="Helvetica Neue Light"/>
              </a:rPr>
              <a:t>Marcel van ‘t Hoff</a:t>
            </a:r>
            <a:endParaRPr lang="ga-IE" sz="2400" dirty="0" smtClean="0">
              <a:latin typeface="Helvetica Neue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ga-IE" sz="2400" dirty="0">
              <a:latin typeface="Helvetica Neue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ga-IE" sz="2400" dirty="0" smtClean="0">
              <a:latin typeface="Helvetica Neue 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ga-IE" sz="2400" dirty="0" smtClean="0">
                <a:latin typeface="Helvetica Neue Light"/>
              </a:rPr>
              <a:t>Funding</a:t>
            </a:r>
            <a:endParaRPr lang="it-IT" sz="2400" dirty="0">
              <a:latin typeface="Helvetica Neue Light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89" y="4950057"/>
            <a:ext cx="1533092" cy="136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649" y="1331452"/>
            <a:ext cx="1531218" cy="1484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0411" y="3211778"/>
            <a:ext cx="2511014" cy="1255507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</a:rPr>
              <a:t>31st March.2015</a:t>
            </a:r>
            <a:endParaRPr lang="en-GB" dirty="0">
              <a:latin typeface="Helvetica Neue Light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Helvetica Neue Light"/>
              </a:rPr>
              <a:t>Focus on Microscopy 2015</a:t>
            </a:r>
            <a:endParaRPr lang="en-GB" dirty="0">
              <a:latin typeface="Helvetica Neue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l="7031" t="20985" r="7000" b="21702"/>
          <a:stretch/>
        </p:blipFill>
        <p:spPr>
          <a:xfrm>
            <a:off x="9133083" y="4950057"/>
            <a:ext cx="2237530" cy="14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latin typeface="Helvetica Neue Light"/>
                <a:cs typeface="Arial" panose="020B0604020202020204" pitchFamily="34" charset="0"/>
              </a:rPr>
              <a:t>Outline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263952" cy="4525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ga-IE" sz="3400" dirty="0" smtClean="0">
                <a:latin typeface="Helvetica Neue Light"/>
                <a:cs typeface="Arial" panose="020B0604020202020204" pitchFamily="34" charset="0"/>
              </a:rPr>
              <a:t>Whole mouse brain imaging for quantifiable datasets</a:t>
            </a:r>
          </a:p>
          <a:p>
            <a:pPr lvl="1">
              <a:lnSpc>
                <a:spcPct val="170000"/>
              </a:lnSpc>
            </a:pPr>
            <a:r>
              <a:rPr lang="ga-IE" sz="3000" dirty="0" smtClean="0">
                <a:latin typeface="Helvetica Neue Light"/>
                <a:cs typeface="Arial" panose="020B0604020202020204" pitchFamily="34" charset="0"/>
              </a:rPr>
              <a:t>Tissue clearing</a:t>
            </a:r>
          </a:p>
          <a:p>
            <a:pPr lvl="1">
              <a:lnSpc>
                <a:spcPct val="170000"/>
              </a:lnSpc>
            </a:pPr>
            <a:r>
              <a:rPr lang="ga-IE" sz="3000" dirty="0" smtClean="0">
                <a:latin typeface="Helvetica Neue Light"/>
                <a:cs typeface="Arial" panose="020B0604020202020204" pitchFamily="34" charset="0"/>
              </a:rPr>
              <a:t>Optical aberrations</a:t>
            </a:r>
            <a:endParaRPr lang="en-GB" sz="3000" dirty="0" smtClean="0">
              <a:latin typeface="Helvetica Neue Light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GB" sz="3400" dirty="0" smtClean="0">
                <a:latin typeface="Helvetica Neue Light"/>
                <a:cs typeface="Arial" panose="020B0604020202020204" pitchFamily="34" charset="0"/>
              </a:rPr>
              <a:t>Microscope Setup</a:t>
            </a:r>
            <a:endParaRPr lang="ga-IE" sz="3400" dirty="0" smtClean="0">
              <a:latin typeface="Helvetica Neue Light"/>
              <a:cs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r>
              <a:rPr lang="ga-IE" sz="3000" dirty="0" smtClean="0">
                <a:latin typeface="Helvetica Neue Light"/>
                <a:cs typeface="Arial" panose="020B0604020202020204" pitchFamily="34" charset="0"/>
              </a:rPr>
              <a:t>Implementation of the adaptive optics component</a:t>
            </a:r>
            <a:endParaRPr lang="ga-IE" sz="3000" dirty="0">
              <a:latin typeface="Helvetica Neue Light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ga-IE" sz="3400" dirty="0">
                <a:latin typeface="Helvetica Neue Light"/>
                <a:cs typeface="Arial" panose="020B0604020202020204" pitchFamily="34" charset="0"/>
              </a:rPr>
              <a:t>P</a:t>
            </a:r>
            <a:r>
              <a:rPr lang="ga-IE" sz="3400" dirty="0" smtClean="0">
                <a:latin typeface="Helvetica Neue Light"/>
                <a:cs typeface="Arial" panose="020B0604020202020204" pitchFamily="34" charset="0"/>
              </a:rPr>
              <a:t>reliminary trials </a:t>
            </a:r>
            <a:endParaRPr lang="en-GB" sz="3400" dirty="0" smtClean="0">
              <a:latin typeface="Helvetica Neue Light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ga-IE" sz="3400" dirty="0" smtClean="0">
                <a:latin typeface="Helvetica Neue Light"/>
                <a:cs typeface="Arial" panose="020B0604020202020204" pitchFamily="34" charset="0"/>
              </a:rPr>
              <a:t>Conclusion and o</a:t>
            </a:r>
            <a:r>
              <a:rPr lang="en-GB" sz="3400" dirty="0" err="1" smtClean="0">
                <a:latin typeface="Helvetica Neue Light"/>
                <a:cs typeface="Arial" panose="020B0604020202020204" pitchFamily="34" charset="0"/>
              </a:rPr>
              <a:t>utlook</a:t>
            </a:r>
            <a:endParaRPr lang="en-GB" sz="3400" dirty="0" smtClean="0">
              <a:latin typeface="Helvetica Neue Light"/>
              <a:cs typeface="Arial" panose="020B0604020202020204" pitchFamily="34" charset="0"/>
            </a:endParaRPr>
          </a:p>
          <a:p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</a:rPr>
              <a:t>31st March.2015</a:t>
            </a:r>
            <a:endParaRPr lang="en-GB" dirty="0">
              <a:latin typeface="Helvetica Neue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Helvetica Neue Light"/>
              </a:rPr>
              <a:t>Focus on Microscopy 2015</a:t>
            </a:r>
            <a:endParaRPr lang="en-GB" dirty="0">
              <a:latin typeface="Helvetica Neue Ligh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8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2"/>
    </mc:Choice>
    <mc:Fallback xmlns="">
      <p:transition spd="slow" advTm="2583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6" y="1410059"/>
            <a:ext cx="2202604" cy="2160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Edge sharpness</a:t>
            </a:r>
            <a:endParaRPr lang="ga-IE" dirty="0">
              <a:latin typeface="Helvetica Neue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61447" y="1427809"/>
            <a:ext cx="3746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ERF fitting in ROI at run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Merit factor: Amplitude/STD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515" y="3521114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>
                <a:latin typeface="Helvetica Neue Light"/>
              </a:rPr>
              <a:t>USAF test chart</a:t>
            </a:r>
            <a:endParaRPr lang="ga-IE" dirty="0">
              <a:latin typeface="Helvetica Neue Ligh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046271" y="4067522"/>
            <a:ext cx="4933970" cy="2160000"/>
            <a:chOff x="260406" y="4004744"/>
            <a:chExt cx="4933970" cy="2160000"/>
          </a:xfrm>
        </p:grpSpPr>
        <p:grpSp>
          <p:nvGrpSpPr>
            <p:cNvPr id="23" name="Group 22"/>
            <p:cNvGrpSpPr/>
            <p:nvPr/>
          </p:nvGrpSpPr>
          <p:grpSpPr>
            <a:xfrm>
              <a:off x="260406" y="4004744"/>
              <a:ext cx="2466953" cy="2160000"/>
              <a:chOff x="2637116" y="1433413"/>
              <a:chExt cx="2466953" cy="216000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2637116" y="1433413"/>
                <a:ext cx="2466953" cy="2160000"/>
                <a:chOff x="2667000" y="0"/>
                <a:chExt cx="6858000" cy="6858000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7000" y="0"/>
                  <a:ext cx="6858000" cy="685800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7102659" y="43544"/>
                  <a:ext cx="2384001" cy="24625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ga-IE" dirty="0" smtClean="0">
                      <a:solidFill>
                        <a:schemeClr val="bg1"/>
                      </a:solidFill>
                      <a:latin typeface="Helvetica Neue Light"/>
                    </a:rPr>
                    <a:t>After AO</a:t>
                  </a:r>
                  <a:endParaRPr lang="ga-IE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</p:grpSp>
          <p:sp>
            <p:nvSpPr>
              <p:cNvPr id="8" name="Rectangle 7"/>
              <p:cNvSpPr/>
              <p:nvPr/>
            </p:nvSpPr>
            <p:spPr>
              <a:xfrm>
                <a:off x="3821185" y="2800351"/>
                <a:ext cx="129262" cy="2476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858852" y="4004744"/>
              <a:ext cx="2335524" cy="2160000"/>
              <a:chOff x="5278175" y="1433413"/>
              <a:chExt cx="2335524" cy="2160000"/>
            </a:xfrm>
          </p:grpSpPr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>
                <a:off x="5278175" y="1433413"/>
                <a:ext cx="2335524" cy="2160000"/>
                <a:chOff x="6936544" y="1222100"/>
                <a:chExt cx="3128158" cy="2893065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6544" y="1235165"/>
                  <a:ext cx="3128158" cy="2880000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8211075" y="1222100"/>
                  <a:ext cx="1828454" cy="865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ga-IE" dirty="0" smtClean="0">
                      <a:solidFill>
                        <a:schemeClr val="bg1"/>
                      </a:solidFill>
                      <a:latin typeface="Helvetica Neue Light"/>
                    </a:rPr>
                    <a:t>Before </a:t>
                  </a:r>
                </a:p>
                <a:p>
                  <a:pPr algn="r"/>
                  <a:r>
                    <a:rPr lang="ga-IE" dirty="0" smtClean="0">
                      <a:solidFill>
                        <a:schemeClr val="bg1"/>
                      </a:solidFill>
                      <a:latin typeface="Helvetica Neue Light"/>
                    </a:rPr>
                    <a:t>AO</a:t>
                  </a:r>
                  <a:endParaRPr lang="ga-IE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6397348" y="2800351"/>
                <a:ext cx="129262" cy="2476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0010" r="11803" b="1159"/>
          <a:stretch/>
        </p:blipFill>
        <p:spPr>
          <a:xfrm>
            <a:off x="2655119" y="1386996"/>
            <a:ext cx="3325122" cy="2483945"/>
          </a:xfrm>
          <a:prstGeom prst="rect">
            <a:avLst/>
          </a:prstGeom>
        </p:spPr>
      </p:pic>
      <p:pic>
        <p:nvPicPr>
          <p:cNvPr id="20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9326" r="11440" b="1354"/>
          <a:stretch/>
        </p:blipFill>
        <p:spPr>
          <a:xfrm>
            <a:off x="7295383" y="3113219"/>
            <a:ext cx="4664973" cy="3540882"/>
          </a:xfrm>
        </p:spPr>
      </p:pic>
      <p:sp>
        <p:nvSpPr>
          <p:cNvPr id="21" name="Rettangolo 20"/>
          <p:cNvSpPr/>
          <p:nvPr/>
        </p:nvSpPr>
        <p:spPr>
          <a:xfrm>
            <a:off x="9707985" y="2329902"/>
            <a:ext cx="2262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Boone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 al., </a:t>
            </a:r>
            <a:r>
              <a:rPr lang="ga-IE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 Phys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ga-IE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1994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540" y="2577397"/>
            <a:ext cx="6191250" cy="5143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ate Placeholder 5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Random search algorithm</a:t>
            </a:r>
            <a:endParaRPr lang="ga-IE" dirty="0">
              <a:latin typeface="Helvetica Neue Light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4" y="1255160"/>
            <a:ext cx="6556712" cy="503644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713320" y="1342444"/>
            <a:ext cx="32580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Maximise merit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Total image intensity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SNR</a:t>
            </a:r>
            <a:endParaRPr lang="ga-IE" sz="2000" dirty="0">
              <a:latin typeface="Helvetica Neue 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Edge sharpness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..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35021" y="1310185"/>
            <a:ext cx="805218" cy="20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72265" y="5247250"/>
            <a:ext cx="436097" cy="175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sz="1400" dirty="0" smtClean="0">
                <a:solidFill>
                  <a:schemeClr val="tx1"/>
                </a:solidFill>
              </a:rPr>
              <a:t>xy</a:t>
            </a:r>
            <a:endParaRPr lang="ga-I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7196" r="34334" b="17851"/>
          <a:stretch/>
        </p:blipFill>
        <p:spPr>
          <a:xfrm>
            <a:off x="9052175" y="1310185"/>
            <a:ext cx="2963781" cy="2963782"/>
          </a:xfrm>
          <a:prstGeom prst="rect">
            <a:avLst/>
          </a:prstGeom>
        </p:spPr>
      </p:pic>
      <p:sp>
        <p:nvSpPr>
          <p:cNvPr id="52" name="Date Placeholder 5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Random search algorithm</a:t>
            </a:r>
            <a:endParaRPr lang="ga-IE" dirty="0">
              <a:latin typeface="Helvetica Neue Light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4" y="1255160"/>
            <a:ext cx="6556712" cy="503644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713320" y="1342444"/>
            <a:ext cx="32580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Maximise merit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Total image intensity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SNR</a:t>
            </a:r>
            <a:endParaRPr lang="ga-IE" sz="2000" dirty="0">
              <a:latin typeface="Helvetica Neue 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Edge sharpness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..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35021" y="1310185"/>
            <a:ext cx="805218" cy="20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16557" r="28276" b="17641"/>
          <a:stretch/>
        </p:blipFill>
        <p:spPr>
          <a:xfrm>
            <a:off x="7069400" y="3575713"/>
            <a:ext cx="3287303" cy="31457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72265" y="5247250"/>
            <a:ext cx="436097" cy="175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sz="1400" dirty="0" smtClean="0">
                <a:solidFill>
                  <a:schemeClr val="tx1"/>
                </a:solidFill>
              </a:rPr>
              <a:t>xy</a:t>
            </a:r>
            <a:endParaRPr lang="ga-I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Bleaching compensation</a:t>
            </a:r>
            <a:endParaRPr lang="ga-IE" dirty="0">
              <a:latin typeface="Helvetica Neue Light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85" y="1417638"/>
            <a:ext cx="4868597" cy="493871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9026" y="1460195"/>
            <a:ext cx="5256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Loop executed within random search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Periodically re-normalise merit factor (MF)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Circular buffer to store MF (m=5)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Bleaching compensation</a:t>
            </a:r>
            <a:endParaRPr lang="ga-IE" dirty="0">
              <a:latin typeface="Helvetica Neue Light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85" y="1417638"/>
            <a:ext cx="4868597" cy="493871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9026" y="1460195"/>
            <a:ext cx="5256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Loop executed within random search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Periodically re-normalise merit factor (MF)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dirty="0" smtClean="0">
                <a:latin typeface="Helvetica Neue Light"/>
              </a:rPr>
              <a:t>Circular buffer to store MF (m=5) 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9" t="21650" r="6669" b="21145"/>
          <a:stretch/>
        </p:blipFill>
        <p:spPr>
          <a:xfrm>
            <a:off x="7215623" y="2528293"/>
            <a:ext cx="4505830" cy="4193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ga-IE" b="1" dirty="0"/>
              <a:t>Realtime wavefront sensing in a SPIM microscope, and active aberration tracking</a:t>
            </a:r>
            <a:r>
              <a:rPr lang="ga-IE" dirty="0"/>
              <a:t> </a:t>
            </a:r>
            <a:r>
              <a:rPr lang="ga-IE" i="1" dirty="0"/>
              <a:t>(Invited Paper)</a:t>
            </a:r>
            <a:r>
              <a:rPr lang="ga-IE" dirty="0"/>
              <a:t> </a:t>
            </a:r>
            <a:br>
              <a:rPr lang="ga-IE" dirty="0"/>
            </a:br>
            <a:r>
              <a:rPr lang="ga-IE" dirty="0"/>
              <a:t>Paper 9335-9</a:t>
            </a:r>
            <a:br>
              <a:rPr lang="ga-IE" dirty="0"/>
            </a:br>
            <a:r>
              <a:rPr lang="ga-IE" dirty="0"/>
              <a:t>Time: 1:20 PM - 1:50 PM </a:t>
            </a:r>
            <a:br>
              <a:rPr lang="ga-IE" dirty="0"/>
            </a:br>
            <a:r>
              <a:rPr lang="ga-IE" dirty="0"/>
              <a:t>Author(s): Jonathan M. Taylor, Univ. of Glasgow (United Kingdom); Christopher D. Saunter, Cyril J. Bourgenot, Gordon D. Love, John M. Girkin, Durham Univ. (United Kingdom)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4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9751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GB" dirty="0" smtClean="0"/>
              <a:t>detection focus adaptation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496" y="154498"/>
            <a:ext cx="1401669" cy="14016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3" y="1884624"/>
            <a:ext cx="4560940" cy="39861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88388" y="1894014"/>
            <a:ext cx="67629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optimizing parameters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every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 of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 for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interpolating the values </a:t>
            </a:r>
            <a:endParaRPr lang="en-GB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ptimal parameters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identified by finding maxima in a specified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neighbourhood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corresponding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quality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this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process: optical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focus-quality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is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high frequency and low frequency signal in Fourier </a:t>
            </a:r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6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426734" y="4726212"/>
            <a:ext cx="3654065" cy="2225599"/>
            <a:chOff x="8248821" y="4439913"/>
            <a:chExt cx="3447330" cy="2029126"/>
          </a:xfrm>
        </p:grpSpPr>
        <p:pic>
          <p:nvPicPr>
            <p:cNvPr id="17" name="Immagin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8821" y="4439913"/>
              <a:ext cx="3447330" cy="20291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565358" y="5298284"/>
              <a:ext cx="631030" cy="252546"/>
            </a:xfrm>
            <a:prstGeom prst="rect">
              <a:avLst/>
            </a:prstGeom>
            <a:solidFill>
              <a:srgbClr val="D5FEFC"/>
            </a:solidFill>
          </p:spPr>
          <p:txBody>
            <a:bodyPr wrap="square" rtlCol="0">
              <a:spAutoFit/>
            </a:bodyPr>
            <a:lstStyle/>
            <a:p>
              <a:r>
                <a:rPr lang="ga-IE" sz="1200" dirty="0" smtClean="0">
                  <a:latin typeface="Helvetica Neue Light"/>
                </a:rPr>
                <a:t>PBST</a:t>
              </a:r>
              <a:endParaRPr lang="ga-IE" sz="1200" dirty="0">
                <a:latin typeface="Helvetica Neue Ligh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32156" y="5298284"/>
              <a:ext cx="642937" cy="364789"/>
            </a:xfrm>
            <a:prstGeom prst="rect">
              <a:avLst/>
            </a:prstGeom>
            <a:solidFill>
              <a:srgbClr val="ECFFFE"/>
            </a:solidFill>
          </p:spPr>
          <p:txBody>
            <a:bodyPr wrap="square" rtlCol="0">
              <a:spAutoFit/>
            </a:bodyPr>
            <a:lstStyle/>
            <a:p>
              <a:r>
                <a:rPr lang="ga-IE" sz="1000" dirty="0" smtClean="0">
                  <a:latin typeface="Helvetica Neue Light"/>
                </a:rPr>
                <a:t>30% TDE</a:t>
              </a:r>
              <a:endParaRPr lang="ga-IE" sz="1000" dirty="0">
                <a:latin typeface="Helvetica Neue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734675" y="5298284"/>
              <a:ext cx="642937" cy="364789"/>
            </a:xfrm>
            <a:prstGeom prst="rect">
              <a:avLst/>
            </a:prstGeom>
            <a:solidFill>
              <a:srgbClr val="F0FFFE"/>
            </a:solidFill>
          </p:spPr>
          <p:txBody>
            <a:bodyPr wrap="square" rtlCol="0">
              <a:spAutoFit/>
            </a:bodyPr>
            <a:lstStyle/>
            <a:p>
              <a:r>
                <a:rPr lang="ga-IE" sz="1000" dirty="0" smtClean="0">
                  <a:latin typeface="Helvetica Neue Light"/>
                </a:rPr>
                <a:t>63% TDE</a:t>
              </a:r>
              <a:endParaRPr lang="ga-IE" sz="1000" dirty="0">
                <a:latin typeface="Helvetica Neue Light"/>
              </a:endParaRPr>
            </a:p>
          </p:txBody>
        </p:sp>
      </p:grp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  <a:cs typeface="Arial" panose="020B0604020202020204" pitchFamily="34" charset="0"/>
              </a:rPr>
              <a:t>Tissue clearing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</a:rPr>
              <a:t>31st March.2015</a:t>
            </a:r>
            <a:endParaRPr lang="en-GB" dirty="0">
              <a:latin typeface="Helvetica Neue Ligh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latin typeface="Helvetica Neue Light"/>
              </a:rPr>
              <a:t>Focus on Microscopy 2015</a:t>
            </a:r>
            <a:endParaRPr lang="en-GB" dirty="0">
              <a:latin typeface="Helvetica Neue Light"/>
            </a:endParaRPr>
          </a:p>
        </p:txBody>
      </p:sp>
      <p:pic>
        <p:nvPicPr>
          <p:cNvPr id="12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1975"/>
            <a:ext cx="5804702" cy="486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34" y="1203615"/>
            <a:ext cx="659186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/>
              </a:rPr>
              <a:t>CLARITY </a:t>
            </a:r>
            <a:r>
              <a:rPr lang="ga-IE" dirty="0" smtClean="0">
                <a:latin typeface="Helvetica Neue Light"/>
              </a:rPr>
              <a:t>transforms</a:t>
            </a:r>
            <a:r>
              <a:rPr lang="en-US" dirty="0" smtClean="0">
                <a:latin typeface="Helvetica Neue Light"/>
              </a:rPr>
              <a:t> </a:t>
            </a:r>
            <a:r>
              <a:rPr lang="en-US" dirty="0">
                <a:latin typeface="Helvetica Neue Light"/>
              </a:rPr>
              <a:t>intact tissue </a:t>
            </a:r>
            <a:r>
              <a:rPr lang="en-US" dirty="0" smtClean="0">
                <a:latin typeface="Helvetica Neue Light"/>
              </a:rPr>
              <a:t>into </a:t>
            </a:r>
            <a:r>
              <a:rPr lang="en-US" dirty="0" err="1" smtClean="0">
                <a:latin typeface="Helvetica Neue Light"/>
              </a:rPr>
              <a:t>nano</a:t>
            </a:r>
            <a:r>
              <a:rPr lang="ga-IE" dirty="0" smtClean="0">
                <a:latin typeface="Helvetica Neue Light"/>
              </a:rPr>
              <a:t>-</a:t>
            </a:r>
            <a:r>
              <a:rPr lang="en-US" dirty="0" smtClean="0">
                <a:latin typeface="Helvetica Neue Light"/>
              </a:rPr>
              <a:t>porous</a:t>
            </a:r>
            <a:r>
              <a:rPr lang="ga-IE" dirty="0" smtClean="0">
                <a:latin typeface="Helvetica Neue Light"/>
              </a:rPr>
              <a:t>,</a:t>
            </a:r>
            <a:r>
              <a:rPr lang="en-US" dirty="0" smtClean="0">
                <a:latin typeface="Helvetica Neue Light"/>
              </a:rPr>
              <a:t> hydrogel-hybridized</a:t>
            </a:r>
            <a:r>
              <a:rPr lang="ga-IE" dirty="0" smtClean="0">
                <a:latin typeface="Helvetica Neue Light"/>
              </a:rPr>
              <a:t>,</a:t>
            </a:r>
            <a:r>
              <a:rPr lang="en-US" dirty="0" smtClean="0">
                <a:latin typeface="Helvetica Neue Light"/>
              </a:rPr>
              <a:t> lipid</a:t>
            </a:r>
            <a:r>
              <a:rPr lang="ga-IE" dirty="0" smtClean="0">
                <a:latin typeface="Helvetica Neue Light"/>
              </a:rPr>
              <a:t>-</a:t>
            </a:r>
            <a:r>
              <a:rPr lang="en-US" dirty="0" smtClean="0">
                <a:latin typeface="Helvetica Neue Light"/>
              </a:rPr>
              <a:t>free form</a:t>
            </a:r>
            <a:endParaRPr lang="ga-IE" dirty="0" smtClean="0">
              <a:latin typeface="Helvetica Neue Ligh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Helvetica Neue Light"/>
              </a:rPr>
              <a:t>Step 1:</a:t>
            </a:r>
            <a:r>
              <a:rPr lang="ga-IE" dirty="0">
                <a:latin typeface="Helvetica Neue Light"/>
              </a:rPr>
              <a:t>	</a:t>
            </a:r>
            <a:r>
              <a:rPr lang="en-US" dirty="0" smtClean="0">
                <a:latin typeface="Helvetica Neue Light"/>
              </a:rPr>
              <a:t>formaldehyde crosslinks the</a:t>
            </a:r>
            <a:r>
              <a:rPr lang="ga-IE" dirty="0" smtClean="0">
                <a:latin typeface="Helvetica Neue Light"/>
              </a:rPr>
              <a:t> </a:t>
            </a:r>
            <a:r>
              <a:rPr lang="en-US" dirty="0" smtClean="0">
                <a:latin typeface="Helvetica Neue Light"/>
              </a:rPr>
              <a:t>hydrogel </a:t>
            </a:r>
            <a:r>
              <a:rPr lang="en-US" dirty="0">
                <a:latin typeface="Helvetica Neue Light"/>
              </a:rPr>
              <a:t>monomers </a:t>
            </a:r>
            <a:r>
              <a:rPr lang="en-US" dirty="0" smtClean="0">
                <a:latin typeface="Helvetica Neue Light"/>
              </a:rPr>
              <a:t>to</a:t>
            </a:r>
            <a:r>
              <a:rPr lang="ga-IE" dirty="0" smtClean="0">
                <a:latin typeface="Helvetica Neue Light"/>
              </a:rPr>
              <a:t> </a:t>
            </a:r>
            <a:r>
              <a:rPr lang="en-US" dirty="0" smtClean="0">
                <a:latin typeface="Helvetica Neue Light"/>
              </a:rPr>
              <a:t>proteins</a:t>
            </a:r>
            <a:endParaRPr lang="en-US" dirty="0">
              <a:latin typeface="Helvetica Neue Ligh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/>
              </a:rPr>
              <a:t>Step 2:</a:t>
            </a:r>
            <a:r>
              <a:rPr lang="en-US" dirty="0">
                <a:latin typeface="Helvetica Neue Light"/>
              </a:rPr>
              <a:t> </a:t>
            </a:r>
            <a:r>
              <a:rPr lang="ga-IE" dirty="0" smtClean="0">
                <a:latin typeface="Helvetica Neue Light"/>
              </a:rPr>
              <a:t>	</a:t>
            </a:r>
            <a:r>
              <a:rPr lang="en-US" dirty="0" smtClean="0">
                <a:latin typeface="Helvetica Neue Light"/>
              </a:rPr>
              <a:t>polymerization </a:t>
            </a:r>
            <a:r>
              <a:rPr lang="en-US" dirty="0">
                <a:latin typeface="Helvetica Neue Light"/>
              </a:rPr>
              <a:t>of the </a:t>
            </a:r>
            <a:r>
              <a:rPr lang="en-US" dirty="0" smtClean="0">
                <a:latin typeface="Helvetica Neue Light"/>
              </a:rPr>
              <a:t>biomolecule</a:t>
            </a:r>
            <a:r>
              <a:rPr lang="ga-IE" dirty="0" smtClean="0">
                <a:latin typeface="Helvetica Neue Light"/>
              </a:rPr>
              <a:t>-</a:t>
            </a:r>
            <a:r>
              <a:rPr lang="en-US" dirty="0" smtClean="0">
                <a:latin typeface="Helvetica Neue Light"/>
              </a:rPr>
              <a:t>conjugated </a:t>
            </a:r>
            <a:r>
              <a:rPr lang="en-US" dirty="0">
                <a:latin typeface="Helvetica Neue Light"/>
              </a:rPr>
              <a:t>monomers into a hydrogel </a:t>
            </a:r>
            <a:r>
              <a:rPr lang="en-US" dirty="0" smtClean="0">
                <a:latin typeface="Helvetica Neue Light"/>
              </a:rPr>
              <a:t>mesh</a:t>
            </a:r>
            <a:endParaRPr lang="en-US" dirty="0">
              <a:latin typeface="Helvetica Neue Ligh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/>
              </a:rPr>
              <a:t>Step 3:</a:t>
            </a:r>
            <a:r>
              <a:rPr lang="en-US" dirty="0">
                <a:latin typeface="Helvetica Neue Light"/>
              </a:rPr>
              <a:t> </a:t>
            </a:r>
            <a:r>
              <a:rPr lang="ga-IE" dirty="0" smtClean="0">
                <a:latin typeface="Helvetica Neue Light"/>
              </a:rPr>
              <a:t>	</a:t>
            </a:r>
            <a:r>
              <a:rPr lang="en-US" dirty="0" smtClean="0">
                <a:latin typeface="Helvetica Neue Light"/>
              </a:rPr>
              <a:t>extraction </a:t>
            </a:r>
            <a:r>
              <a:rPr lang="en-US" dirty="0">
                <a:latin typeface="Helvetica Neue Light"/>
              </a:rPr>
              <a:t>of the lipids with ETC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/>
              </a:rPr>
              <a:t>Step 4:</a:t>
            </a:r>
            <a:r>
              <a:rPr lang="en-US" dirty="0">
                <a:latin typeface="Helvetica Neue Light"/>
              </a:rPr>
              <a:t> </a:t>
            </a:r>
            <a:r>
              <a:rPr lang="ga-IE" dirty="0" smtClean="0">
                <a:latin typeface="Helvetica Neue Light"/>
              </a:rPr>
              <a:t>	</a:t>
            </a:r>
            <a:r>
              <a:rPr lang="en-US" dirty="0" smtClean="0">
                <a:latin typeface="Helvetica Neue Light"/>
              </a:rPr>
              <a:t>refractive-index </a:t>
            </a:r>
            <a:r>
              <a:rPr lang="en-US" dirty="0">
                <a:latin typeface="Helvetica Neue Light"/>
              </a:rPr>
              <a:t>matching </a:t>
            </a:r>
            <a:r>
              <a:rPr lang="ga-IE" dirty="0" smtClean="0">
                <a:latin typeface="Helvetica Neue Light"/>
              </a:rPr>
              <a:t>with </a:t>
            </a:r>
            <a:r>
              <a:rPr lang="en-US" dirty="0">
                <a:latin typeface="Helvetica Neue Light"/>
              </a:rPr>
              <a:t>water-soluble clearing </a:t>
            </a:r>
            <a:r>
              <a:rPr lang="en-US" dirty="0" smtClean="0">
                <a:latin typeface="Helvetica Neue Light"/>
              </a:rPr>
              <a:t>agent </a:t>
            </a:r>
            <a:r>
              <a:rPr lang="en-US" dirty="0">
                <a:latin typeface="Helvetica Neue Light"/>
              </a:rPr>
              <a:t>2,2'-thiodiethanol (TDE)</a:t>
            </a:r>
            <a:r>
              <a:rPr lang="ga-IE" dirty="0" smtClean="0">
                <a:latin typeface="Helvetica Neue Light"/>
              </a:rPr>
              <a:t> (n=1.45 with 63%TDE in PBS</a:t>
            </a:r>
            <a:r>
              <a:rPr lang="it-IT" dirty="0" smtClean="0">
                <a:latin typeface="Helvetica Neue Light"/>
              </a:rPr>
              <a:t>)</a:t>
            </a:r>
            <a:r>
              <a:rPr lang="ga-IE" dirty="0" smtClean="0">
                <a:latin typeface="Helvetica Neue Light"/>
              </a:rPr>
              <a:t>.</a:t>
            </a:r>
            <a:endParaRPr lang="en-US" dirty="0">
              <a:latin typeface="Helvetica Neue Light"/>
            </a:endParaRPr>
          </a:p>
          <a:p>
            <a:pPr>
              <a:lnSpc>
                <a:spcPct val="150000"/>
              </a:lnSpc>
            </a:pPr>
            <a:endParaRPr lang="ga-IE" dirty="0">
              <a:latin typeface="Helvetica Neue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20"/>
          <p:cNvSpPr/>
          <p:nvPr/>
        </p:nvSpPr>
        <p:spPr>
          <a:xfrm>
            <a:off x="5496701" y="5683085"/>
            <a:ext cx="3021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Chung et al., Nature 2013</a:t>
            </a:r>
          </a:p>
          <a:p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Costantini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Sci. Rep. </a:t>
            </a: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accepted</a:t>
            </a:r>
            <a:endParaRPr lang="it-IT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520676" y="-1318578"/>
            <a:ext cx="16261513" cy="9023132"/>
            <a:chOff x="-2520676" y="-1318578"/>
            <a:chExt cx="16261513" cy="9023132"/>
          </a:xfrm>
        </p:grpSpPr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145929" y="3276600"/>
              <a:ext cx="120508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2885409" y="-415746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114642" y="1110590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234881" y="3622309"/>
              <a:ext cx="731716" cy="1187862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3908722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242572" y="-1145050"/>
              <a:ext cx="2320641" cy="8671590"/>
              <a:chOff x="1433072" y="-1145050"/>
              <a:chExt cx="2320641" cy="8671590"/>
            </a:xfrm>
          </p:grpSpPr>
          <p:sp>
            <p:nvSpPr>
              <p:cNvPr id="203" name="CasellaDiTesto 202"/>
              <p:cNvSpPr txBox="1"/>
              <p:nvPr/>
            </p:nvSpPr>
            <p:spPr>
              <a:xfrm>
                <a:off x="1433072" y="3013805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PC1</a:t>
                </a:r>
                <a:endParaRPr lang="it-IT" sz="2200" b="1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611046" y="-1145050"/>
                <a:ext cx="2142667" cy="8671590"/>
                <a:chOff x="1611046" y="-1145050"/>
                <a:chExt cx="2142667" cy="8671590"/>
              </a:xfrm>
            </p:grpSpPr>
            <p:pic>
              <p:nvPicPr>
                <p:cNvPr id="8" name="Immagine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96" r="13066"/>
                <a:stretch/>
              </p:blipFill>
              <p:spPr>
                <a:xfrm>
                  <a:off x="2028329" y="2400300"/>
                  <a:ext cx="1308100" cy="1752600"/>
                </a:xfrm>
                <a:prstGeom prst="rect">
                  <a:avLst/>
                </a:prstGeom>
              </p:spPr>
            </p:pic>
            <p:pic>
              <p:nvPicPr>
                <p:cNvPr id="42" name="Immagine 4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331" y="529631"/>
                  <a:ext cx="1224096" cy="1120942"/>
                </a:xfrm>
                <a:prstGeom prst="rect">
                  <a:avLst/>
                </a:prstGeom>
              </p:spPr>
            </p:pic>
            <p:pic>
              <p:nvPicPr>
                <p:cNvPr id="49" name="Immagine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1379" y="-711481"/>
                  <a:ext cx="762000" cy="660400"/>
                </a:xfrm>
                <a:prstGeom prst="rect">
                  <a:avLst/>
                </a:prstGeom>
              </p:spPr>
            </p:pic>
            <p:pic>
              <p:nvPicPr>
                <p:cNvPr id="55" name="Immagine 5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1046" y="5559404"/>
                  <a:ext cx="2142667" cy="1460529"/>
                </a:xfrm>
                <a:prstGeom prst="rect">
                  <a:avLst/>
                </a:prstGeom>
              </p:spPr>
            </p:pic>
            <p:cxnSp>
              <p:nvCxnSpPr>
                <p:cNvPr id="140" name="Connettore 1 139"/>
                <p:cNvCxnSpPr/>
                <p:nvPr/>
              </p:nvCxnSpPr>
              <p:spPr>
                <a:xfrm>
                  <a:off x="2682379" y="4468823"/>
                  <a:ext cx="0" cy="782105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ttore 1 141"/>
                <p:cNvCxnSpPr/>
                <p:nvPr/>
              </p:nvCxnSpPr>
              <p:spPr>
                <a:xfrm flipV="1">
                  <a:off x="2682379" y="1714073"/>
                  <a:ext cx="0" cy="5651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CasellaDiTesto 201"/>
                <p:cNvSpPr txBox="1"/>
                <p:nvPr/>
              </p:nvSpPr>
              <p:spPr>
                <a:xfrm>
                  <a:off x="1987608" y="7095653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NAS</a:t>
                  </a:r>
                  <a:endParaRPr lang="it-IT" sz="2200" b="1" dirty="0"/>
                </a:p>
              </p:txBody>
            </p:sp>
            <p:sp>
              <p:nvSpPr>
                <p:cNvPr id="204" name="CasellaDiTesto 203"/>
                <p:cNvSpPr txBox="1"/>
                <p:nvPr/>
              </p:nvSpPr>
              <p:spPr>
                <a:xfrm>
                  <a:off x="2296628" y="-1145050"/>
                  <a:ext cx="7715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EOM</a:t>
                  </a:r>
                  <a:endParaRPr lang="it-IT" sz="2200" b="1" dirty="0"/>
                </a:p>
              </p:txBody>
            </p:sp>
            <p:sp>
              <p:nvSpPr>
                <p:cNvPr id="205" name="CasellaDiTesto 204"/>
                <p:cNvSpPr txBox="1"/>
                <p:nvPr/>
              </p:nvSpPr>
              <p:spPr>
                <a:xfrm>
                  <a:off x="1987608" y="148305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Camera</a:t>
                  </a:r>
                  <a:endParaRPr lang="it-IT" sz="2200" b="1" dirty="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3271206" y="-870621"/>
              <a:ext cx="3068003" cy="8397161"/>
              <a:chOff x="3118806" y="-870621"/>
              <a:chExt cx="3068003" cy="8397161"/>
            </a:xfrm>
          </p:grpSpPr>
          <p:sp>
            <p:nvSpPr>
              <p:cNvPr id="199" name="CasellaDiTesto 198"/>
              <p:cNvSpPr txBox="1"/>
              <p:nvPr/>
            </p:nvSpPr>
            <p:spPr>
              <a:xfrm>
                <a:off x="3864193" y="6197156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AOTF</a:t>
                </a:r>
                <a:endParaRPr lang="it-IT" sz="22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802757" y="-870621"/>
                <a:ext cx="2384052" cy="8397161"/>
                <a:chOff x="3802757" y="-870621"/>
                <a:chExt cx="2384052" cy="8397161"/>
              </a:xfrm>
            </p:grpSpPr>
            <p:cxnSp>
              <p:nvCxnSpPr>
                <p:cNvPr id="152" name="Connettore 1 151"/>
                <p:cNvCxnSpPr/>
                <p:nvPr/>
              </p:nvCxnSpPr>
              <p:spPr>
                <a:xfrm flipV="1">
                  <a:off x="4994783" y="189746"/>
                  <a:ext cx="0" cy="61878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3802757" y="-870621"/>
                  <a:ext cx="2384052" cy="8397161"/>
                  <a:chOff x="3802757" y="-870621"/>
                  <a:chExt cx="2384052" cy="8397161"/>
                </a:xfrm>
              </p:grpSpPr>
              <p:cxnSp>
                <p:nvCxnSpPr>
                  <p:cNvPr id="141" name="Connettore 1 140"/>
                  <p:cNvCxnSpPr/>
                  <p:nvPr/>
                </p:nvCxnSpPr>
                <p:spPr>
                  <a:xfrm>
                    <a:off x="4994783" y="4279900"/>
                    <a:ext cx="0" cy="577276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Immagine 2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1111"/>
                  <a:stretch/>
                </p:blipFill>
                <p:spPr>
                  <a:xfrm>
                    <a:off x="4198615" y="2362200"/>
                    <a:ext cx="1592336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Immagine 9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091" b="30756"/>
                  <a:stretch/>
                </p:blipFill>
                <p:spPr>
                  <a:xfrm>
                    <a:off x="3802757" y="745035"/>
                    <a:ext cx="2384052" cy="731110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magine 10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149" b="4589"/>
                  <a:stretch/>
                </p:blipFill>
                <p:spPr>
                  <a:xfrm>
                    <a:off x="4216557" y="-870621"/>
                    <a:ext cx="1556452" cy="10802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magine 22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74046" y="4955584"/>
                    <a:ext cx="1641475" cy="8676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magine 24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1327" y="6512577"/>
                    <a:ext cx="1186913" cy="1013963"/>
                  </a:xfrm>
                  <a:prstGeom prst="rect">
                    <a:avLst/>
                  </a:prstGeom>
                </p:spPr>
              </p:pic>
              <p:cxnSp>
                <p:nvCxnSpPr>
                  <p:cNvPr id="148" name="Connettore 1 147"/>
                  <p:cNvCxnSpPr/>
                  <p:nvPr/>
                </p:nvCxnSpPr>
                <p:spPr>
                  <a:xfrm flipV="1">
                    <a:off x="4994783" y="1476145"/>
                    <a:ext cx="0" cy="803047"/>
                  </a:xfrm>
                  <a:prstGeom prst="line">
                    <a:avLst/>
                  </a:prstGeom>
                  <a:ln w="57150">
                    <a:solidFill>
                      <a:schemeClr val="bg2">
                        <a:lumMod val="50000"/>
                      </a:schemeClr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ttore 1 163"/>
                  <p:cNvCxnSpPr/>
                  <p:nvPr/>
                </p:nvCxnSpPr>
                <p:spPr>
                  <a:xfrm flipH="1">
                    <a:off x="4994783" y="5802055"/>
                    <a:ext cx="0" cy="645288"/>
                  </a:xfrm>
                  <a:prstGeom prst="line">
                    <a:avLst/>
                  </a:prstGeom>
                  <a:ln w="57150">
                    <a:solidFill>
                      <a:srgbClr val="7030A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CasellaDiTesto 199"/>
              <p:cNvSpPr txBox="1"/>
              <p:nvPr/>
            </p:nvSpPr>
            <p:spPr>
              <a:xfrm>
                <a:off x="3118806" y="4564935"/>
                <a:ext cx="1769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generator</a:t>
                </a:r>
                <a:endParaRPr lang="it-IT" sz="2200" b="1" dirty="0"/>
              </a:p>
            </p:txBody>
          </p:sp>
          <p:sp>
            <p:nvSpPr>
              <p:cNvPr id="206" name="CasellaDiTesto 205"/>
              <p:cNvSpPr txBox="1"/>
              <p:nvPr/>
            </p:nvSpPr>
            <p:spPr>
              <a:xfrm>
                <a:off x="3921193" y="2137001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PC2</a:t>
                </a:r>
                <a:endParaRPr lang="it-IT" sz="2200" b="1" dirty="0"/>
              </a:p>
            </p:txBody>
          </p:sp>
          <p:sp>
            <p:nvSpPr>
              <p:cNvPr id="207" name="CasellaDiTesto 206"/>
              <p:cNvSpPr txBox="1"/>
              <p:nvPr/>
            </p:nvSpPr>
            <p:spPr>
              <a:xfrm>
                <a:off x="3908811" y="433429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DAQ</a:t>
                </a:r>
                <a:endParaRPr lang="it-IT" sz="2200" b="1" dirty="0"/>
              </a:p>
            </p:txBody>
          </p:sp>
        </p:grpSp>
        <p:sp>
          <p:nvSpPr>
            <p:cNvPr id="209" name="CasellaDiTesto 208"/>
            <p:cNvSpPr txBox="1"/>
            <p:nvPr/>
          </p:nvSpPr>
          <p:spPr>
            <a:xfrm>
              <a:off x="7140388" y="233018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362451" y="-1012288"/>
              <a:ext cx="7223448" cy="5438727"/>
              <a:chOff x="5943351" y="-1012288"/>
              <a:chExt cx="7223448" cy="5438727"/>
            </a:xfrm>
          </p:grpSpPr>
          <p:cxnSp>
            <p:nvCxnSpPr>
              <p:cNvPr id="145" name="Connettore 1 144"/>
              <p:cNvCxnSpPr>
                <a:stCxn id="3" idx="3"/>
              </p:cNvCxnSpPr>
              <p:nvPr/>
            </p:nvCxnSpPr>
            <p:spPr>
              <a:xfrm>
                <a:off x="5943351" y="3276600"/>
                <a:ext cx="1399617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ttore 1 145"/>
              <p:cNvCxnSpPr/>
              <p:nvPr/>
            </p:nvCxnSpPr>
            <p:spPr>
              <a:xfrm>
                <a:off x="6447668" y="1174516"/>
                <a:ext cx="1178071" cy="20378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ttore 1 156"/>
              <p:cNvCxnSpPr/>
              <p:nvPr/>
            </p:nvCxnSpPr>
            <p:spPr>
              <a:xfrm flipV="1">
                <a:off x="6328777" y="70818"/>
                <a:ext cx="1296850" cy="817322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/>
              <p:cNvGrpSpPr/>
              <p:nvPr/>
            </p:nvGrpSpPr>
            <p:grpSpPr>
              <a:xfrm>
                <a:off x="7289803" y="-1012288"/>
                <a:ext cx="5876996" cy="5438727"/>
                <a:chOff x="7289803" y="-1012288"/>
                <a:chExt cx="5876996" cy="5438727"/>
              </a:xfrm>
            </p:grpSpPr>
            <p:pic>
              <p:nvPicPr>
                <p:cNvPr id="51" name="Immagine 50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926" b="16111"/>
                <a:stretch/>
              </p:blipFill>
              <p:spPr>
                <a:xfrm>
                  <a:off x="7289803" y="2771870"/>
                  <a:ext cx="1608848" cy="1093421"/>
                </a:xfrm>
                <a:prstGeom prst="rect">
                  <a:avLst/>
                </a:prstGeom>
              </p:spPr>
            </p:pic>
            <p:cxnSp>
              <p:nvCxnSpPr>
                <p:cNvPr id="168" name="Connettore 1 167"/>
                <p:cNvCxnSpPr>
                  <a:endCxn id="133" idx="1"/>
                </p:cNvCxnSpPr>
                <p:nvPr/>
              </p:nvCxnSpPr>
              <p:spPr>
                <a:xfrm flipV="1">
                  <a:off x="8846751" y="1830018"/>
                  <a:ext cx="1819790" cy="110010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nettore 1 168"/>
                <p:cNvCxnSpPr>
                  <a:endCxn id="132" idx="1"/>
                </p:cNvCxnSpPr>
                <p:nvPr/>
              </p:nvCxnSpPr>
              <p:spPr>
                <a:xfrm flipV="1">
                  <a:off x="8942743" y="2856431"/>
                  <a:ext cx="1740645" cy="322842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ttore 1 169"/>
                <p:cNvCxnSpPr>
                  <a:endCxn id="131" idx="1"/>
                </p:cNvCxnSpPr>
                <p:nvPr/>
              </p:nvCxnSpPr>
              <p:spPr>
                <a:xfrm>
                  <a:off x="8966163" y="3402506"/>
                  <a:ext cx="1717225" cy="48033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nettore 1 175"/>
                <p:cNvCxnSpPr>
                  <a:endCxn id="134" idx="1"/>
                </p:cNvCxnSpPr>
                <p:nvPr/>
              </p:nvCxnSpPr>
              <p:spPr>
                <a:xfrm flipV="1">
                  <a:off x="8695973" y="803605"/>
                  <a:ext cx="1987415" cy="1968265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nettore 1 176"/>
                <p:cNvCxnSpPr>
                  <a:endCxn id="50" idx="1"/>
                </p:cNvCxnSpPr>
                <p:nvPr/>
              </p:nvCxnSpPr>
              <p:spPr>
                <a:xfrm flipV="1">
                  <a:off x="8452046" y="-222807"/>
                  <a:ext cx="2208183" cy="283540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Group 60"/>
                <p:cNvGrpSpPr/>
                <p:nvPr/>
              </p:nvGrpSpPr>
              <p:grpSpPr>
                <a:xfrm>
                  <a:off x="7399456" y="-1012288"/>
                  <a:ext cx="1389542" cy="2752071"/>
                  <a:chOff x="7384303" y="-1201586"/>
                  <a:chExt cx="1389542" cy="275207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7384303" y="-1201586"/>
                    <a:ext cx="1389542" cy="1298523"/>
                    <a:chOff x="7376770" y="-1201586"/>
                    <a:chExt cx="1389542" cy="1298523"/>
                  </a:xfrm>
                </p:grpSpPr>
                <p:pic>
                  <p:nvPicPr>
                    <p:cNvPr id="130" name="Immagine 129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8331" y="-804763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1" name="CasellaDiTesto 200"/>
                    <p:cNvSpPr txBox="1"/>
                    <p:nvPr/>
                  </p:nvSpPr>
                  <p:spPr>
                    <a:xfrm>
                      <a:off x="7376770" y="-1201586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1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7384303" y="264048"/>
                    <a:ext cx="1389542" cy="1286437"/>
                    <a:chOff x="7391836" y="264048"/>
                    <a:chExt cx="1389542" cy="1286437"/>
                  </a:xfrm>
                </p:grpSpPr>
                <p:pic>
                  <p:nvPicPr>
                    <p:cNvPr id="13" name="Immagine 12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73397" y="648785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8" name="CasellaDiTesto 207"/>
                    <p:cNvSpPr txBox="1"/>
                    <p:nvPr/>
                  </p:nvSpPr>
                  <p:spPr>
                    <a:xfrm>
                      <a:off x="7391836" y="264048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2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0660229" y="-766404"/>
                  <a:ext cx="2499894" cy="1087193"/>
                  <a:chOff x="9860129" y="-1204554"/>
                  <a:chExt cx="2499894" cy="1087193"/>
                </a:xfrm>
              </p:grpSpPr>
              <p:pic>
                <p:nvPicPr>
                  <p:cNvPr id="50" name="Immagine 4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0129" y="-120455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0" name="CasellaDiTesto 209"/>
                  <p:cNvSpPr txBox="1"/>
                  <p:nvPr/>
                </p:nvSpPr>
                <p:spPr>
                  <a:xfrm>
                    <a:off x="10970481" y="-1045678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405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0683388" y="260008"/>
                  <a:ext cx="2476735" cy="1087193"/>
                  <a:chOff x="9883288" y="-166230"/>
                  <a:chExt cx="2476735" cy="1087193"/>
                </a:xfrm>
              </p:grpSpPr>
              <p:pic>
                <p:nvPicPr>
                  <p:cNvPr id="134" name="Immagine 133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-166230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1" name="CasellaDiTesto 210"/>
                  <p:cNvSpPr txBox="1"/>
                  <p:nvPr/>
                </p:nvSpPr>
                <p:spPr>
                  <a:xfrm>
                    <a:off x="10970481" y="-7354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445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10666541" y="1286421"/>
                  <a:ext cx="2491534" cy="1087193"/>
                  <a:chOff x="9866441" y="777536"/>
                  <a:chExt cx="2491534" cy="1087193"/>
                </a:xfrm>
              </p:grpSpPr>
              <p:pic>
                <p:nvPicPr>
                  <p:cNvPr id="133" name="Immagine 132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6441" y="77753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2" name="CasellaDiTesto 211"/>
                  <p:cNvSpPr txBox="1"/>
                  <p:nvPr/>
                </p:nvSpPr>
                <p:spPr>
                  <a:xfrm>
                    <a:off x="10968433" y="93641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491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0683388" y="2312834"/>
                  <a:ext cx="2474687" cy="1087193"/>
                  <a:chOff x="9883288" y="1793074"/>
                  <a:chExt cx="2474687" cy="1087193"/>
                </a:xfrm>
              </p:grpSpPr>
              <p:pic>
                <p:nvPicPr>
                  <p:cNvPr id="132" name="Immagine 131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179307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3" name="CasellaDiTesto 212"/>
                  <p:cNvSpPr txBox="1"/>
                  <p:nvPr/>
                </p:nvSpPr>
                <p:spPr>
                  <a:xfrm>
                    <a:off x="10968433" y="1951950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515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10683388" y="3339246"/>
                  <a:ext cx="2483411" cy="1087193"/>
                  <a:chOff x="9883288" y="2901096"/>
                  <a:chExt cx="2483411" cy="1087193"/>
                </a:xfrm>
              </p:grpSpPr>
              <p:pic>
                <p:nvPicPr>
                  <p:cNvPr id="131" name="Immagine 130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290109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4" name="CasellaDiTesto 213"/>
                  <p:cNvSpPr txBox="1"/>
                  <p:nvPr/>
                </p:nvSpPr>
                <p:spPr>
                  <a:xfrm>
                    <a:off x="10977157" y="305997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561 nm laser</a:t>
                    </a:r>
                    <a:endParaRPr lang="it-IT" sz="2200" b="1" dirty="0"/>
                  </a:p>
                </p:txBody>
              </p:sp>
            </p:grpSp>
          </p:grpSp>
        </p:grpSp>
        <p:grpSp>
          <p:nvGrpSpPr>
            <p:cNvPr id="30" name="Group 29"/>
            <p:cNvGrpSpPr/>
            <p:nvPr/>
          </p:nvGrpSpPr>
          <p:grpSpPr>
            <a:xfrm>
              <a:off x="-2337824" y="-606969"/>
              <a:ext cx="3192284" cy="430887"/>
              <a:chOff x="-2337824" y="-606969"/>
              <a:chExt cx="3192284" cy="430887"/>
            </a:xfrm>
          </p:grpSpPr>
          <p:cxnSp>
            <p:nvCxnSpPr>
              <p:cNvPr id="138" name="Connettore 1 137"/>
              <p:cNvCxnSpPr/>
              <p:nvPr/>
            </p:nvCxnSpPr>
            <p:spPr>
              <a:xfrm>
                <a:off x="-2337824" y="-391526"/>
                <a:ext cx="10163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sellaDiTesto 214"/>
              <p:cNvSpPr txBox="1"/>
              <p:nvPr/>
            </p:nvSpPr>
            <p:spPr>
              <a:xfrm>
                <a:off x="-1256308" y="-606969"/>
                <a:ext cx="21107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ethernet</a:t>
                </a:r>
                <a:endParaRPr lang="it-IT" sz="22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2337824" y="-23946"/>
              <a:ext cx="2872250" cy="430887"/>
              <a:chOff x="-2337824" y="-22505"/>
              <a:chExt cx="2872250" cy="430887"/>
            </a:xfrm>
          </p:grpSpPr>
          <p:cxnSp>
            <p:nvCxnSpPr>
              <p:cNvPr id="139" name="Connettore 1 138"/>
              <p:cNvCxnSpPr/>
              <p:nvPr/>
            </p:nvCxnSpPr>
            <p:spPr>
              <a:xfrm>
                <a:off x="-2337824" y="192938"/>
                <a:ext cx="1016384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/>
              <p:cNvSpPr txBox="1"/>
              <p:nvPr/>
            </p:nvSpPr>
            <p:spPr>
              <a:xfrm>
                <a:off x="-1256307" y="-22505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10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SFP+</a:t>
                </a:r>
                <a:endParaRPr lang="it-IT" sz="22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2337824" y="559077"/>
              <a:ext cx="2636562" cy="430887"/>
              <a:chOff x="-2337824" y="561959"/>
              <a:chExt cx="2636562" cy="430887"/>
            </a:xfrm>
          </p:grpSpPr>
          <p:cxnSp>
            <p:nvCxnSpPr>
              <p:cNvPr id="163" name="Connettore 1 162"/>
              <p:cNvCxnSpPr/>
              <p:nvPr/>
            </p:nvCxnSpPr>
            <p:spPr>
              <a:xfrm rot="16200000">
                <a:off x="-1829632" y="269210"/>
                <a:ext cx="0" cy="1016384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sellaDiTesto 216"/>
              <p:cNvSpPr txBox="1"/>
              <p:nvPr/>
            </p:nvSpPr>
            <p:spPr>
              <a:xfrm>
                <a:off x="-1256307" y="56195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CameraLink</a:t>
                </a:r>
                <a:endParaRPr lang="it-IT" sz="22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337824" y="1142100"/>
              <a:ext cx="2872250" cy="430887"/>
              <a:chOff x="-2337824" y="1146423"/>
              <a:chExt cx="2872250" cy="430887"/>
            </a:xfrm>
          </p:grpSpPr>
          <p:cxnSp>
            <p:nvCxnSpPr>
              <p:cNvPr id="178" name="Connettore 1 177"/>
              <p:cNvCxnSpPr/>
              <p:nvPr/>
            </p:nvCxnSpPr>
            <p:spPr>
              <a:xfrm rot="16200000">
                <a:off x="-1829632" y="853674"/>
                <a:ext cx="0" cy="10163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CasellaDiTesto 217"/>
              <p:cNvSpPr txBox="1"/>
              <p:nvPr/>
            </p:nvSpPr>
            <p:spPr>
              <a:xfrm>
                <a:off x="-1256307" y="1146423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-2337824" y="1725123"/>
              <a:ext cx="2761623" cy="430887"/>
              <a:chOff x="-2337824" y="1730887"/>
              <a:chExt cx="2761623" cy="430887"/>
            </a:xfrm>
          </p:grpSpPr>
          <p:cxnSp>
            <p:nvCxnSpPr>
              <p:cNvPr id="179" name="Connettore 1 178"/>
              <p:cNvCxnSpPr/>
              <p:nvPr/>
            </p:nvCxnSpPr>
            <p:spPr>
              <a:xfrm rot="16200000">
                <a:off x="-1829632" y="1438139"/>
                <a:ext cx="0" cy="1016384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sellaDiTesto 218"/>
              <p:cNvSpPr txBox="1"/>
              <p:nvPr/>
            </p:nvSpPr>
            <p:spPr>
              <a:xfrm>
                <a:off x="-1256307" y="1730887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HV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-2337824" y="2308146"/>
              <a:ext cx="2636562" cy="430887"/>
              <a:chOff x="-2337824" y="2315351"/>
              <a:chExt cx="2636562" cy="430887"/>
            </a:xfrm>
          </p:grpSpPr>
          <p:cxnSp>
            <p:nvCxnSpPr>
              <p:cNvPr id="180" name="Connettore 1 179"/>
              <p:cNvCxnSpPr/>
              <p:nvPr/>
            </p:nvCxnSpPr>
            <p:spPr>
              <a:xfrm rot="16200000">
                <a:off x="-1829632" y="2022602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CasellaDiTesto 219"/>
              <p:cNvSpPr txBox="1"/>
              <p:nvPr/>
            </p:nvSpPr>
            <p:spPr>
              <a:xfrm>
                <a:off x="-1256307" y="2315351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endParaRPr lang="it-IT" sz="22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-2337824" y="3474192"/>
              <a:ext cx="2636562" cy="430887"/>
              <a:chOff x="-2337824" y="3471315"/>
              <a:chExt cx="2636562" cy="430887"/>
            </a:xfrm>
          </p:grpSpPr>
          <p:cxnSp>
            <p:nvCxnSpPr>
              <p:cNvPr id="181" name="Connettore 1 180"/>
              <p:cNvCxnSpPr/>
              <p:nvPr/>
            </p:nvCxnSpPr>
            <p:spPr>
              <a:xfrm rot="16200000">
                <a:off x="-1829632" y="3178566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sellaDiTesto 220"/>
              <p:cNvSpPr txBox="1"/>
              <p:nvPr/>
            </p:nvSpPr>
            <p:spPr>
              <a:xfrm>
                <a:off x="-1256307" y="3471315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RS-232</a:t>
                </a:r>
                <a:endParaRPr lang="it-IT" sz="2200" b="1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-2337824" y="4057215"/>
              <a:ext cx="2636562" cy="430887"/>
              <a:chOff x="-2337824" y="4055779"/>
              <a:chExt cx="2636562" cy="430887"/>
            </a:xfrm>
          </p:grpSpPr>
          <p:cxnSp>
            <p:nvCxnSpPr>
              <p:cNvPr id="182" name="Connettore 1 181"/>
              <p:cNvCxnSpPr/>
              <p:nvPr/>
            </p:nvCxnSpPr>
            <p:spPr>
              <a:xfrm rot="16200000">
                <a:off x="-1829632" y="3763030"/>
                <a:ext cx="0" cy="101638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asellaDiTesto 221"/>
              <p:cNvSpPr txBox="1"/>
              <p:nvPr/>
            </p:nvSpPr>
            <p:spPr>
              <a:xfrm>
                <a:off x="-1256307" y="405577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-2337824" y="4640240"/>
              <a:ext cx="2761623" cy="430887"/>
              <a:chOff x="-2337824" y="4640240"/>
              <a:chExt cx="2761623" cy="430887"/>
            </a:xfrm>
          </p:grpSpPr>
          <p:cxnSp>
            <p:nvCxnSpPr>
              <p:cNvPr id="186" name="Connettore 1 185"/>
              <p:cNvCxnSpPr/>
              <p:nvPr/>
            </p:nvCxnSpPr>
            <p:spPr>
              <a:xfrm rot="16200000">
                <a:off x="-1829632" y="4347491"/>
                <a:ext cx="0" cy="1016384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sellaDiTesto 222"/>
              <p:cNvSpPr txBox="1"/>
              <p:nvPr/>
            </p:nvSpPr>
            <p:spPr>
              <a:xfrm>
                <a:off x="-1256307" y="4640240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Internal</a:t>
                </a:r>
                <a:r>
                  <a:rPr lang="it-IT" sz="2200" b="1" dirty="0" smtClean="0"/>
                  <a:t> bus</a:t>
                </a:r>
                <a:endParaRPr lang="it-IT" sz="2200" b="1" dirty="0"/>
              </a:p>
            </p:txBody>
          </p:sp>
        </p:grpSp>
        <p:sp>
          <p:nvSpPr>
            <p:cNvPr id="224" name="Rettangolo 223"/>
            <p:cNvSpPr/>
            <p:nvPr/>
          </p:nvSpPr>
          <p:spPr>
            <a:xfrm>
              <a:off x="-2498340" y="-800641"/>
              <a:ext cx="3700612" cy="6051569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-2520676" y="-1280069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266906" y="5420718"/>
              <a:ext cx="2462517" cy="1603582"/>
              <a:chOff x="-1273222" y="5355006"/>
              <a:chExt cx="2462517" cy="1603582"/>
            </a:xfrm>
          </p:grpSpPr>
          <p:pic>
            <p:nvPicPr>
              <p:cNvPr id="1032" name="Picture 8" descr="https://pbs.twimg.com/profile_images/822039267/CINECALOGO2008_450x450px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3222" y="5355006"/>
                <a:ext cx="1603582" cy="1603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Connettore 1 139"/>
              <p:cNvCxnSpPr/>
              <p:nvPr/>
            </p:nvCxnSpPr>
            <p:spPr>
              <a:xfrm rot="5400000">
                <a:off x="798243" y="5765745"/>
                <a:ext cx="0" cy="78210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CasellaDiTesto 201"/>
            <p:cNvSpPr txBox="1"/>
            <p:nvPr/>
          </p:nvSpPr>
          <p:spPr>
            <a:xfrm>
              <a:off x="-2015436" y="7016321"/>
              <a:ext cx="3073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a-IE" sz="2200" b="1" dirty="0" smtClean="0"/>
                <a:t>Supercomputing Centre</a:t>
              </a:r>
              <a:endParaRPr lang="it-IT" sz="2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2337824" y="2891169"/>
              <a:ext cx="3527566" cy="430887"/>
              <a:chOff x="-2337824" y="2829027"/>
              <a:chExt cx="3527566" cy="430887"/>
            </a:xfrm>
          </p:grpSpPr>
          <p:cxnSp>
            <p:nvCxnSpPr>
              <p:cNvPr id="151" name="Connettore 1 179"/>
              <p:cNvCxnSpPr/>
              <p:nvPr/>
            </p:nvCxnSpPr>
            <p:spPr>
              <a:xfrm rot="16200000">
                <a:off x="-1829632" y="2536278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CasellaDiTesto 219"/>
              <p:cNvSpPr txBox="1"/>
              <p:nvPr/>
            </p:nvSpPr>
            <p:spPr>
              <a:xfrm>
                <a:off x="-1218369" y="2829027"/>
                <a:ext cx="24081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200" b="1" dirty="0" smtClean="0"/>
                  <a:t>RS232 Daisy Chain</a:t>
                </a:r>
                <a:endParaRPr lang="it-IT" sz="2200" b="1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200254" y="4740464"/>
              <a:ext cx="7540583" cy="2964090"/>
              <a:chOff x="6105004" y="4740464"/>
              <a:chExt cx="7540583" cy="29640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105004" y="4740464"/>
                <a:ext cx="7540583" cy="2964090"/>
                <a:chOff x="6502180" y="4761938"/>
                <a:chExt cx="7540583" cy="296409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502180" y="4761938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02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7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028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9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x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162" name="Connettore 1 179"/>
                <p:cNvCxnSpPr/>
                <p:nvPr/>
              </p:nvCxnSpPr>
              <p:spPr>
                <a:xfrm rot="16200000">
                  <a:off x="8206210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5" name="Group 164"/>
                <p:cNvGrpSpPr/>
                <p:nvPr/>
              </p:nvGrpSpPr>
              <p:grpSpPr>
                <a:xfrm>
                  <a:off x="8443591" y="4766923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73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4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71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2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y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0329636" y="4767925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88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9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85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7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z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2070020" y="4761938"/>
                  <a:ext cx="1972743" cy="2964090"/>
                  <a:chOff x="12070020" y="4761938"/>
                  <a:chExt cx="1972743" cy="2964090"/>
                </a:xfrm>
              </p:grpSpPr>
              <p:pic>
                <p:nvPicPr>
                  <p:cNvPr id="1030" name="Picture 6" descr="http://www.pi-usa.us/products/images/300x250_images/M116_Micropositioninng_stage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201" t="8444" r="13694" b="17452"/>
                  <a:stretch/>
                </p:blipFill>
                <p:spPr bwMode="auto">
                  <a:xfrm>
                    <a:off x="12255061" y="6305687"/>
                    <a:ext cx="1295255" cy="925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7" name="CasellaDiTesto 198"/>
                  <p:cNvSpPr txBox="1"/>
                  <p:nvPr/>
                </p:nvSpPr>
                <p:spPr>
                  <a:xfrm>
                    <a:off x="12070020" y="7295141"/>
                    <a:ext cx="197274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2200" b="1" dirty="0" smtClean="0"/>
                      <a:t>Rotation stage</a:t>
                    </a:r>
                    <a:endParaRPr lang="it-IT" sz="2200" b="1" dirty="0"/>
                  </a:p>
                </p:txBody>
              </p: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12255061" y="4761938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9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6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227" name="Connettore 1 179"/>
                <p:cNvCxnSpPr/>
                <p:nvPr/>
              </p:nvCxnSpPr>
              <p:spPr>
                <a:xfrm rot="16200000">
                  <a:off x="10180409" y="5166829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ttore 1 179"/>
                <p:cNvCxnSpPr/>
                <p:nvPr/>
              </p:nvCxnSpPr>
              <p:spPr>
                <a:xfrm rot="16200000">
                  <a:off x="12097901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6864650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803846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0743042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2682238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3689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849086"/>
            <a:ext cx="12400554" cy="5562600"/>
            <a:chOff x="-4229099" y="0"/>
            <a:chExt cx="12400554" cy="5562600"/>
          </a:xfrm>
        </p:grpSpPr>
        <p:grpSp>
          <p:nvGrpSpPr>
            <p:cNvPr id="10" name="Group 9"/>
            <p:cNvGrpSpPr/>
            <p:nvPr/>
          </p:nvGrpSpPr>
          <p:grpSpPr>
            <a:xfrm>
              <a:off x="-4229099" y="0"/>
              <a:ext cx="12400554" cy="5562600"/>
              <a:chOff x="288758" y="333948"/>
              <a:chExt cx="12023047" cy="5194656"/>
            </a:xfrm>
          </p:grpSpPr>
          <p:sp>
            <p:nvSpPr>
              <p:cNvPr id="98" name="Shape 52"/>
              <p:cNvSpPr txBox="1"/>
              <p:nvPr/>
            </p:nvSpPr>
            <p:spPr>
              <a:xfrm>
                <a:off x="288758" y="333948"/>
                <a:ext cx="8309332" cy="5194656"/>
              </a:xfrm>
              <a:prstGeom prst="rect">
                <a:avLst/>
              </a:prstGeom>
              <a:noFill/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0" name="Shape 59"/>
              <p:cNvSpPr txBox="1"/>
              <p:nvPr/>
            </p:nvSpPr>
            <p:spPr>
              <a:xfrm>
                <a:off x="433043" y="935889"/>
                <a:ext cx="1260000" cy="720000"/>
              </a:xfrm>
              <a:prstGeom prst="rect">
                <a:avLst/>
              </a:prstGeom>
              <a:solidFill>
                <a:srgbClr val="FFFFFF"/>
              </a:solidFill>
              <a:ln w="317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2" name="Shape 52"/>
              <p:cNvSpPr txBox="1"/>
              <p:nvPr/>
            </p:nvSpPr>
            <p:spPr>
              <a:xfrm>
                <a:off x="2119434" y="518615"/>
                <a:ext cx="4469310" cy="4853649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3" name="Shape 59"/>
              <p:cNvSpPr txBox="1"/>
              <p:nvPr/>
            </p:nvSpPr>
            <p:spPr>
              <a:xfrm>
                <a:off x="2527731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CameraLink</a:t>
                </a:r>
                <a:endParaRPr lang="en-US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board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4" name="Shape 59"/>
              <p:cNvSpPr txBox="1"/>
              <p:nvPr/>
            </p:nvSpPr>
            <p:spPr>
              <a:xfrm>
                <a:off x="4421522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10Gb network card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81" name="Shape 59"/>
              <p:cNvSpPr txBox="1"/>
              <p:nvPr/>
            </p:nvSpPr>
            <p:spPr>
              <a:xfrm>
                <a:off x="3509516" y="2360248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System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bus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119434" y="5033710"/>
                <a:ext cx="1264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Workstation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1763456" y="1296537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rot="2700000">
                <a:off x="3397590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5400000">
                <a:off x="3684065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 flipV="1">
                <a:off x="4300489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 flipV="1">
                <a:off x="4535316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288758" y="5190050"/>
                <a:ext cx="11657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Laboratory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35624" y="940854"/>
                <a:ext cx="1938402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 Gb Optical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fibres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8806787" y="3995592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8806787" y="4303971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9571062" y="3810926"/>
                <a:ext cx="168351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Raw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9571062" y="4119305"/>
                <a:ext cx="2280327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3509515" y="4127420"/>
                <a:ext cx="1620001" cy="90629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Local SSD </a:t>
                </a:r>
                <a:r>
                  <a:rPr lang="en-US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</a:t>
                </a:r>
                <a:r>
                  <a:rPr lang="ga-IE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AID 0</a:t>
                </a:r>
                <a:endParaRPr lang="ga-IE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10.9TB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785810" y="2360248"/>
                <a:ext cx="1612232" cy="1465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ga-IE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Network-attached storage</a:t>
                </a:r>
                <a:endParaRPr lang="en-US" b="1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32.4 TB</a:t>
                </a:r>
                <a:endParaRPr lang="en-US" i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9106473" y="842217"/>
                <a:ext cx="2167115" cy="10061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Remote </a:t>
                </a:r>
                <a:r>
                  <a:rPr lang="it-IT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repository</a:t>
                </a:r>
                <a:endParaRPr lang="ga-I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sz="16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CINECA</a:t>
                </a:r>
                <a:endParaRPr lang="ga-IE" i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571062" y="4464450"/>
                <a:ext cx="274074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Transfer to remote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repository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6" name="Connettore 4 15"/>
            <p:cNvCxnSpPr/>
            <p:nvPr/>
          </p:nvCxnSpPr>
          <p:spPr>
            <a:xfrm>
              <a:off x="1714501" y="1082996"/>
              <a:ext cx="1400113" cy="1033674"/>
            </a:xfrm>
            <a:prstGeom prst="bentConnector3">
              <a:avLst>
                <a:gd name="adj1" fmla="val 100414"/>
              </a:avLst>
            </a:prstGeom>
            <a:ln w="762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4 42"/>
            <p:cNvCxnSpPr/>
            <p:nvPr/>
          </p:nvCxnSpPr>
          <p:spPr>
            <a:xfrm rot="10800000" flipV="1">
              <a:off x="3316683" y="1104886"/>
              <a:ext cx="1548799" cy="893094"/>
            </a:xfrm>
            <a:prstGeom prst="bentConnector3">
              <a:avLst>
                <a:gd name="adj1" fmla="val 97646"/>
              </a:avLst>
            </a:prstGeom>
            <a:ln w="762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1"/>
            <p:cNvCxnSpPr/>
            <p:nvPr/>
          </p:nvCxnSpPr>
          <p:spPr>
            <a:xfrm flipV="1">
              <a:off x="4556384" y="4576306"/>
              <a:ext cx="788272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057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 t="9129" b="2538"/>
          <a:stretch/>
        </p:blipFill>
        <p:spPr>
          <a:xfrm>
            <a:off x="2224377" y="551628"/>
            <a:ext cx="8551729" cy="570521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585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44" y="195457"/>
            <a:ext cx="9391568" cy="15974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sp>
        <p:nvSpPr>
          <p:cNvPr id="77" name="Rectangle 76"/>
          <p:cNvSpPr/>
          <p:nvPr/>
        </p:nvSpPr>
        <p:spPr>
          <a:xfrm>
            <a:off x="5714848" y="4189457"/>
            <a:ext cx="60455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solidFill>
                  <a:srgbClr val="333333"/>
                </a:solidFill>
                <a:latin typeface="arial" panose="020B0604020202020204" pitchFamily="34" charset="0"/>
              </a:rPr>
              <a:t>“Large </a:t>
            </a: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clarified samples can have marked RI inhomogeneity, resulting in the need for correction of misalignment of illumination with the focal plane of the detection objective. We achieve this with a linear adaptive calibration procedure before starting the imaging </a:t>
            </a:r>
            <a:r>
              <a:rPr lang="en-GB" dirty="0" smtClean="0">
                <a:solidFill>
                  <a:srgbClr val="333333"/>
                </a:solidFill>
                <a:latin typeface="arial" panose="020B0604020202020204" pitchFamily="34" charset="0"/>
              </a:rPr>
              <a:t>experiment”</a:t>
            </a:r>
            <a:endParaRPr lang="en-GB" dirty="0"/>
          </a:p>
        </p:txBody>
      </p:sp>
      <p:sp>
        <p:nvSpPr>
          <p:cNvPr id="80" name="TextBox 79"/>
          <p:cNvSpPr txBox="1"/>
          <p:nvPr/>
        </p:nvSpPr>
        <p:spPr>
          <a:xfrm>
            <a:off x="212484" y="1981752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Initial alignment:</a:t>
            </a:r>
            <a:endParaRPr lang="en-GB" dirty="0"/>
          </a:p>
        </p:txBody>
      </p:sp>
      <p:sp>
        <p:nvSpPr>
          <p:cNvPr id="81" name="TextBox 80"/>
          <p:cNvSpPr txBox="1"/>
          <p:nvPr/>
        </p:nvSpPr>
        <p:spPr>
          <a:xfrm>
            <a:off x="2895781" y="2584123"/>
            <a:ext cx="3542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Red</a:t>
            </a:r>
            <a:r>
              <a:rPr lang="en-GB" dirty="0" smtClean="0"/>
              <a:t>: focal plane detection objective</a:t>
            </a:r>
          </a:p>
          <a:p>
            <a:r>
              <a:rPr lang="en-GB" dirty="0" err="1" smtClean="0">
                <a:solidFill>
                  <a:srgbClr val="0070C0"/>
                </a:solidFill>
              </a:rPr>
              <a:t>Blue</a:t>
            </a:r>
            <a:r>
              <a:rPr lang="en-GB" dirty="0" err="1" smtClean="0"/>
              <a:t>:digitaly</a:t>
            </a:r>
            <a:r>
              <a:rPr lang="en-GB" dirty="0" smtClean="0"/>
              <a:t> scanned light sheet</a:t>
            </a:r>
            <a:endParaRPr lang="en-GB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3"/>
          <a:srcRect t="36349" r="67391"/>
          <a:stretch/>
        </p:blipFill>
        <p:spPr>
          <a:xfrm>
            <a:off x="103302" y="2368208"/>
            <a:ext cx="2740729" cy="135763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12484" y="3809042"/>
            <a:ext cx="25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During image acquisition:</a:t>
            </a:r>
            <a:endParaRPr lang="en-GB" dirty="0"/>
          </a:p>
        </p:txBody>
      </p:sp>
      <p:grpSp>
        <p:nvGrpSpPr>
          <p:cNvPr id="91" name="Group 90"/>
          <p:cNvGrpSpPr/>
          <p:nvPr/>
        </p:nvGrpSpPr>
        <p:grpSpPr>
          <a:xfrm>
            <a:off x="245811" y="4339927"/>
            <a:ext cx="5404363" cy="1774270"/>
            <a:chOff x="341344" y="4367223"/>
            <a:chExt cx="5125609" cy="1530955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3"/>
            <a:srcRect l="32397" t="20430"/>
            <a:stretch/>
          </p:blipFill>
          <p:spPr>
            <a:xfrm>
              <a:off x="341344" y="4367223"/>
              <a:ext cx="5125609" cy="1530955"/>
            </a:xfrm>
            <a:prstGeom prst="rect">
              <a:avLst/>
            </a:prstGeom>
          </p:spPr>
        </p:pic>
        <p:sp>
          <p:nvSpPr>
            <p:cNvPr id="90" name="Rectangle 89"/>
            <p:cNvSpPr/>
            <p:nvPr/>
          </p:nvSpPr>
          <p:spPr>
            <a:xfrm>
              <a:off x="4927002" y="5190520"/>
              <a:ext cx="441064" cy="3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89719" y="1703217"/>
            <a:ext cx="6093572" cy="2365164"/>
            <a:chOff x="1443455" y="2856151"/>
            <a:chExt cx="5570529" cy="1965573"/>
          </a:xfrm>
        </p:grpSpPr>
        <p:grpSp>
          <p:nvGrpSpPr>
            <p:cNvPr id="14" name="Group 99"/>
            <p:cNvGrpSpPr>
              <a:grpSpLocks/>
            </p:cNvGrpSpPr>
            <p:nvPr/>
          </p:nvGrpSpPr>
          <p:grpSpPr bwMode="auto">
            <a:xfrm flipV="1">
              <a:off x="1443455" y="2950157"/>
              <a:ext cx="5459108" cy="1742473"/>
              <a:chOff x="2476" y="930"/>
              <a:chExt cx="3254" cy="1001"/>
            </a:xfrm>
          </p:grpSpPr>
          <p:grpSp>
            <p:nvGrpSpPr>
              <p:cNvPr id="16" name="Group 31"/>
              <p:cNvGrpSpPr>
                <a:grpSpLocks/>
              </p:cNvGrpSpPr>
              <p:nvPr/>
            </p:nvGrpSpPr>
            <p:grpSpPr bwMode="auto">
              <a:xfrm>
                <a:off x="2476" y="930"/>
                <a:ext cx="3254" cy="1001"/>
                <a:chOff x="46" y="1292"/>
                <a:chExt cx="5660" cy="2111"/>
              </a:xfrm>
            </p:grpSpPr>
            <p:sp>
              <p:nvSpPr>
                <p:cNvPr id="19" name="Oval 32"/>
                <p:cNvSpPr>
                  <a:spLocks noChangeArrowheads="1"/>
                </p:cNvSpPr>
                <p:nvPr/>
              </p:nvSpPr>
              <p:spPr bwMode="auto">
                <a:xfrm>
                  <a:off x="1904" y="2523"/>
                  <a:ext cx="505" cy="496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Oval 33"/>
                <p:cNvSpPr>
                  <a:spLocks noChangeArrowheads="1"/>
                </p:cNvSpPr>
                <p:nvPr/>
              </p:nvSpPr>
              <p:spPr bwMode="auto">
                <a:xfrm>
                  <a:off x="1497" y="1923"/>
                  <a:ext cx="1356" cy="2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CCFFFF">
                        <a:alpha val="49001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34"/>
                <p:cNvSpPr>
                  <a:spLocks noChangeShapeType="1"/>
                </p:cNvSpPr>
                <p:nvPr/>
              </p:nvSpPr>
              <p:spPr bwMode="auto">
                <a:xfrm>
                  <a:off x="200" y="1312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2" name="Line 35"/>
                <p:cNvSpPr>
                  <a:spLocks noChangeShapeType="1"/>
                </p:cNvSpPr>
                <p:nvPr/>
              </p:nvSpPr>
              <p:spPr bwMode="auto">
                <a:xfrm>
                  <a:off x="1217" y="1306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3" name="Line 36"/>
                <p:cNvSpPr>
                  <a:spLocks noChangeShapeType="1"/>
                </p:cNvSpPr>
                <p:nvPr/>
              </p:nvSpPr>
              <p:spPr bwMode="auto">
                <a:xfrm>
                  <a:off x="2639" y="1296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4" name="Line 37"/>
                <p:cNvSpPr>
                  <a:spLocks noChangeShapeType="1"/>
                </p:cNvSpPr>
                <p:nvPr/>
              </p:nvSpPr>
              <p:spPr bwMode="auto">
                <a:xfrm>
                  <a:off x="1682" y="1302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5" name="Line 38"/>
                <p:cNvSpPr>
                  <a:spLocks noChangeShapeType="1"/>
                </p:cNvSpPr>
                <p:nvPr/>
              </p:nvSpPr>
              <p:spPr bwMode="auto">
                <a:xfrm>
                  <a:off x="200" y="1536"/>
                  <a:ext cx="1017" cy="0"/>
                </a:xfrm>
                <a:prstGeom prst="line">
                  <a:avLst/>
                </a:prstGeom>
                <a:noFill/>
                <a:ln w="1905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6" name="Oval 39"/>
                <p:cNvSpPr>
                  <a:spLocks noChangeArrowheads="1"/>
                </p:cNvSpPr>
                <p:nvPr/>
              </p:nvSpPr>
              <p:spPr bwMode="auto">
                <a:xfrm>
                  <a:off x="437" y="2484"/>
                  <a:ext cx="505" cy="496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Oval 40"/>
                <p:cNvSpPr>
                  <a:spLocks noChangeArrowheads="1"/>
                </p:cNvSpPr>
                <p:nvPr/>
              </p:nvSpPr>
              <p:spPr bwMode="auto">
                <a:xfrm>
                  <a:off x="233" y="2240"/>
                  <a:ext cx="925" cy="915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41"/>
                <p:cNvSpPr>
                  <a:spLocks noChangeShapeType="1"/>
                </p:cNvSpPr>
                <p:nvPr/>
              </p:nvSpPr>
              <p:spPr bwMode="auto">
                <a:xfrm>
                  <a:off x="1682" y="1513"/>
                  <a:ext cx="957" cy="0"/>
                </a:xfrm>
                <a:prstGeom prst="line">
                  <a:avLst/>
                </a:prstGeom>
                <a:noFill/>
                <a:ln w="1905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4516" y="1307"/>
                  <a:ext cx="980" cy="172"/>
                </a:xfrm>
                <a:custGeom>
                  <a:avLst/>
                  <a:gdLst>
                    <a:gd name="T0" fmla="*/ 0 w 1048"/>
                    <a:gd name="T1" fmla="*/ 157 h 172"/>
                    <a:gd name="T2" fmla="*/ 92 w 1048"/>
                    <a:gd name="T3" fmla="*/ 85 h 172"/>
                    <a:gd name="T4" fmla="*/ 281 w 1048"/>
                    <a:gd name="T5" fmla="*/ 157 h 172"/>
                    <a:gd name="T6" fmla="*/ 371 w 1048"/>
                    <a:gd name="T7" fmla="*/ 149 h 172"/>
                    <a:gd name="T8" fmla="*/ 475 w 1048"/>
                    <a:gd name="T9" fmla="*/ 21 h 172"/>
                    <a:gd name="T10" fmla="*/ 555 w 1048"/>
                    <a:gd name="T11" fmla="*/ 21 h 172"/>
                    <a:gd name="T12" fmla="*/ 607 w 1048"/>
                    <a:gd name="T13" fmla="*/ 133 h 172"/>
                    <a:gd name="T14" fmla="*/ 692 w 1048"/>
                    <a:gd name="T15" fmla="*/ 141 h 172"/>
                    <a:gd name="T16" fmla="*/ 749 w 1048"/>
                    <a:gd name="T17" fmla="*/ 141 h 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48" h="172">
                      <a:moveTo>
                        <a:pt x="0" y="157"/>
                      </a:moveTo>
                      <a:cubicBezTo>
                        <a:pt x="31" y="121"/>
                        <a:pt x="63" y="85"/>
                        <a:pt x="128" y="85"/>
                      </a:cubicBezTo>
                      <a:cubicBezTo>
                        <a:pt x="193" y="85"/>
                        <a:pt x="327" y="146"/>
                        <a:pt x="392" y="157"/>
                      </a:cubicBezTo>
                      <a:cubicBezTo>
                        <a:pt x="457" y="168"/>
                        <a:pt x="475" y="172"/>
                        <a:pt x="520" y="149"/>
                      </a:cubicBezTo>
                      <a:cubicBezTo>
                        <a:pt x="565" y="126"/>
                        <a:pt x="621" y="42"/>
                        <a:pt x="664" y="21"/>
                      </a:cubicBezTo>
                      <a:cubicBezTo>
                        <a:pt x="707" y="0"/>
                        <a:pt x="745" y="2"/>
                        <a:pt x="776" y="21"/>
                      </a:cubicBezTo>
                      <a:cubicBezTo>
                        <a:pt x="807" y="40"/>
                        <a:pt x="816" y="113"/>
                        <a:pt x="848" y="133"/>
                      </a:cubicBezTo>
                      <a:cubicBezTo>
                        <a:pt x="880" y="153"/>
                        <a:pt x="935" y="140"/>
                        <a:pt x="968" y="141"/>
                      </a:cubicBezTo>
                      <a:cubicBezTo>
                        <a:pt x="1001" y="142"/>
                        <a:pt x="1032" y="98"/>
                        <a:pt x="1048" y="14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30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2333" y="2135"/>
                  <a:ext cx="281" cy="27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31" name="Line 44"/>
                <p:cNvSpPr>
                  <a:spLocks noChangeShapeType="1"/>
                </p:cNvSpPr>
                <p:nvPr/>
              </p:nvSpPr>
              <p:spPr bwMode="auto">
                <a:xfrm>
                  <a:off x="1701" y="2129"/>
                  <a:ext cx="263" cy="28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32" name="Oval 45"/>
                <p:cNvSpPr>
                  <a:spLocks noChangeArrowheads="1"/>
                </p:cNvSpPr>
                <p:nvPr/>
              </p:nvSpPr>
              <p:spPr bwMode="auto">
                <a:xfrm>
                  <a:off x="1710" y="2202"/>
                  <a:ext cx="875" cy="870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Oval 46"/>
                <p:cNvSpPr>
                  <a:spLocks noChangeArrowheads="1"/>
                </p:cNvSpPr>
                <p:nvPr/>
              </p:nvSpPr>
              <p:spPr bwMode="auto">
                <a:xfrm>
                  <a:off x="46" y="1922"/>
                  <a:ext cx="1356" cy="2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CCFFFF">
                        <a:alpha val="49001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Rectangle 47"/>
                <p:cNvSpPr>
                  <a:spLocks noChangeArrowheads="1"/>
                </p:cNvSpPr>
                <p:nvPr/>
              </p:nvSpPr>
              <p:spPr bwMode="auto">
                <a:xfrm>
                  <a:off x="150" y="2762"/>
                  <a:ext cx="1067" cy="4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Rectangle 48"/>
                <p:cNvSpPr>
                  <a:spLocks noChangeArrowheads="1"/>
                </p:cNvSpPr>
                <p:nvPr/>
              </p:nvSpPr>
              <p:spPr bwMode="auto">
                <a:xfrm rot="2386769">
                  <a:off x="883" y="2285"/>
                  <a:ext cx="396" cy="6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Rectangle 49"/>
                <p:cNvSpPr>
                  <a:spLocks noChangeArrowheads="1"/>
                </p:cNvSpPr>
                <p:nvPr/>
              </p:nvSpPr>
              <p:spPr bwMode="auto">
                <a:xfrm rot="8569570">
                  <a:off x="156" y="2341"/>
                  <a:ext cx="396" cy="6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Oval 50"/>
                <p:cNvSpPr>
                  <a:spLocks noChangeArrowheads="1"/>
                </p:cNvSpPr>
                <p:nvPr/>
              </p:nvSpPr>
              <p:spPr bwMode="auto">
                <a:xfrm>
                  <a:off x="567" y="2640"/>
                  <a:ext cx="235" cy="2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0000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Rectangle 51"/>
                <p:cNvSpPr>
                  <a:spLocks noChangeArrowheads="1"/>
                </p:cNvSpPr>
                <p:nvPr/>
              </p:nvSpPr>
              <p:spPr bwMode="auto">
                <a:xfrm>
                  <a:off x="1657" y="2811"/>
                  <a:ext cx="1105" cy="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Rectangle 52"/>
                <p:cNvSpPr>
                  <a:spLocks noChangeArrowheads="1"/>
                </p:cNvSpPr>
                <p:nvPr/>
              </p:nvSpPr>
              <p:spPr bwMode="auto">
                <a:xfrm rot="-3924908">
                  <a:off x="2081" y="2548"/>
                  <a:ext cx="731" cy="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Rectangle 53"/>
                <p:cNvSpPr>
                  <a:spLocks noChangeArrowheads="1"/>
                </p:cNvSpPr>
                <p:nvPr/>
              </p:nvSpPr>
              <p:spPr bwMode="auto">
                <a:xfrm rot="3632570">
                  <a:off x="1511" y="2533"/>
                  <a:ext cx="731" cy="3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Rectangle 54"/>
                <p:cNvSpPr>
                  <a:spLocks noChangeArrowheads="1"/>
                </p:cNvSpPr>
                <p:nvPr/>
              </p:nvSpPr>
              <p:spPr bwMode="auto">
                <a:xfrm rot="-1474690">
                  <a:off x="1964" y="2504"/>
                  <a:ext cx="78" cy="2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Rectangle 55"/>
                <p:cNvSpPr>
                  <a:spLocks noChangeArrowheads="1"/>
                </p:cNvSpPr>
                <p:nvPr/>
              </p:nvSpPr>
              <p:spPr bwMode="auto">
                <a:xfrm rot="1739458">
                  <a:off x="2280" y="2482"/>
                  <a:ext cx="78" cy="2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Rectangle 56"/>
                <p:cNvSpPr>
                  <a:spLocks noChangeArrowheads="1"/>
                </p:cNvSpPr>
                <p:nvPr/>
              </p:nvSpPr>
              <p:spPr bwMode="auto">
                <a:xfrm>
                  <a:off x="1469" y="2410"/>
                  <a:ext cx="1356" cy="588"/>
                </a:xfrm>
                <a:prstGeom prst="rect">
                  <a:avLst/>
                </a:prstGeom>
                <a:gradFill rotWithShape="1">
                  <a:gsLst>
                    <a:gs pos="0">
                      <a:srgbClr val="CCECFF">
                        <a:alpha val="5000"/>
                      </a:srgbClr>
                    </a:gs>
                    <a:gs pos="50000">
                      <a:srgbClr val="F1FAFF"/>
                    </a:gs>
                    <a:gs pos="100000">
                      <a:srgbClr val="CCECFF">
                        <a:alpha val="5000"/>
                      </a:srgbClr>
                    </a:gs>
                  </a:gsLst>
                  <a:lin ang="5400000" scaled="1"/>
                </a:gra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GB"/>
                </a:p>
              </p:txBody>
            </p:sp>
            <p:sp>
              <p:nvSpPr>
                <p:cNvPr id="44" name="Oval 57"/>
                <p:cNvSpPr>
                  <a:spLocks noChangeArrowheads="1"/>
                </p:cNvSpPr>
                <p:nvPr/>
              </p:nvSpPr>
              <p:spPr bwMode="auto">
                <a:xfrm>
                  <a:off x="2042" y="2654"/>
                  <a:ext cx="200" cy="3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0000">
                        <a:alpha val="96001"/>
                      </a:srgbClr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58"/>
                <p:cNvSpPr>
                  <a:spLocks noChangeShapeType="1"/>
                </p:cNvSpPr>
                <p:nvPr/>
              </p:nvSpPr>
              <p:spPr bwMode="auto">
                <a:xfrm rot="-5400000">
                  <a:off x="2041" y="2517"/>
                  <a:ext cx="396" cy="18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46" name="Line 59"/>
                <p:cNvSpPr>
                  <a:spLocks noChangeShapeType="1"/>
                </p:cNvSpPr>
                <p:nvPr/>
              </p:nvSpPr>
              <p:spPr bwMode="auto">
                <a:xfrm>
                  <a:off x="1964" y="2413"/>
                  <a:ext cx="180" cy="39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47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685" y="2128"/>
                  <a:ext cx="528" cy="63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48" name="Line 61"/>
                <p:cNvSpPr>
                  <a:spLocks noChangeShapeType="1"/>
                </p:cNvSpPr>
                <p:nvPr/>
              </p:nvSpPr>
              <p:spPr bwMode="auto">
                <a:xfrm>
                  <a:off x="200" y="2118"/>
                  <a:ext cx="485" cy="6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grpSp>
              <p:nvGrpSpPr>
                <p:cNvPr id="49" name="Group 62"/>
                <p:cNvGrpSpPr>
                  <a:grpSpLocks/>
                </p:cNvGrpSpPr>
                <p:nvPr/>
              </p:nvGrpSpPr>
              <p:grpSpPr bwMode="auto">
                <a:xfrm>
                  <a:off x="2941" y="1292"/>
                  <a:ext cx="1356" cy="2108"/>
                  <a:chOff x="2941" y="1292"/>
                  <a:chExt cx="1356" cy="2108"/>
                </a:xfrm>
              </p:grpSpPr>
              <p:sp>
                <p:nvSpPr>
                  <p:cNvPr id="66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2941" y="1919"/>
                    <a:ext cx="1356" cy="24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CCFFFF">
                          <a:alpha val="49001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3109" y="1302"/>
                    <a:ext cx="0" cy="65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68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4090" y="1292"/>
                    <a:ext cx="0" cy="65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69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1490"/>
                    <a:ext cx="953" cy="0"/>
                  </a:xfrm>
                  <a:prstGeom prst="line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70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3158" y="2265"/>
                    <a:ext cx="845" cy="855"/>
                  </a:xfrm>
                  <a:prstGeom prst="ellipse">
                    <a:avLst/>
                  </a:prstGeom>
                  <a:noFill/>
                  <a:ln w="22225" cap="rnd" algn="ctr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FF00">
                            <a:alpha val="87057"/>
                          </a:srgbClr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68"/>
                  <p:cNvSpPr>
                    <a:spLocks/>
                  </p:cNvSpPr>
                  <p:nvPr/>
                </p:nvSpPr>
                <p:spPr bwMode="auto">
                  <a:xfrm>
                    <a:off x="3505" y="2370"/>
                    <a:ext cx="593" cy="790"/>
                  </a:xfrm>
                  <a:custGeom>
                    <a:avLst/>
                    <a:gdLst>
                      <a:gd name="T0" fmla="*/ 423 w 593"/>
                      <a:gd name="T1" fmla="*/ 0 h 790"/>
                      <a:gd name="T2" fmla="*/ 393 w 593"/>
                      <a:gd name="T3" fmla="*/ 10 h 790"/>
                      <a:gd name="T4" fmla="*/ 381 w 593"/>
                      <a:gd name="T5" fmla="*/ 18 h 790"/>
                      <a:gd name="T6" fmla="*/ 361 w 593"/>
                      <a:gd name="T7" fmla="*/ 64 h 790"/>
                      <a:gd name="T8" fmla="*/ 317 w 593"/>
                      <a:gd name="T9" fmla="*/ 168 h 790"/>
                      <a:gd name="T10" fmla="*/ 301 w 593"/>
                      <a:gd name="T11" fmla="*/ 202 h 790"/>
                      <a:gd name="T12" fmla="*/ 287 w 593"/>
                      <a:gd name="T13" fmla="*/ 260 h 790"/>
                      <a:gd name="T14" fmla="*/ 275 w 593"/>
                      <a:gd name="T15" fmla="*/ 282 h 790"/>
                      <a:gd name="T16" fmla="*/ 247 w 593"/>
                      <a:gd name="T17" fmla="*/ 336 h 790"/>
                      <a:gd name="T18" fmla="*/ 229 w 593"/>
                      <a:gd name="T19" fmla="*/ 380 h 790"/>
                      <a:gd name="T20" fmla="*/ 211 w 593"/>
                      <a:gd name="T21" fmla="*/ 442 h 790"/>
                      <a:gd name="T22" fmla="*/ 191 w 593"/>
                      <a:gd name="T23" fmla="*/ 522 h 790"/>
                      <a:gd name="T24" fmla="*/ 167 w 593"/>
                      <a:gd name="T25" fmla="*/ 578 h 790"/>
                      <a:gd name="T26" fmla="*/ 139 w 593"/>
                      <a:gd name="T27" fmla="*/ 606 h 790"/>
                      <a:gd name="T28" fmla="*/ 117 w 593"/>
                      <a:gd name="T29" fmla="*/ 638 h 790"/>
                      <a:gd name="T30" fmla="*/ 85 w 593"/>
                      <a:gd name="T31" fmla="*/ 696 h 790"/>
                      <a:gd name="T32" fmla="*/ 49 w 593"/>
                      <a:gd name="T33" fmla="*/ 710 h 790"/>
                      <a:gd name="T34" fmla="*/ 25 w 593"/>
                      <a:gd name="T35" fmla="*/ 724 h 790"/>
                      <a:gd name="T36" fmla="*/ 45 w 593"/>
                      <a:gd name="T37" fmla="*/ 790 h 790"/>
                      <a:gd name="T38" fmla="*/ 181 w 593"/>
                      <a:gd name="T39" fmla="*/ 780 h 790"/>
                      <a:gd name="T40" fmla="*/ 205 w 593"/>
                      <a:gd name="T41" fmla="*/ 770 h 790"/>
                      <a:gd name="T42" fmla="*/ 233 w 593"/>
                      <a:gd name="T43" fmla="*/ 758 h 790"/>
                      <a:gd name="T44" fmla="*/ 303 w 593"/>
                      <a:gd name="T45" fmla="*/ 730 h 790"/>
                      <a:gd name="T46" fmla="*/ 375 w 593"/>
                      <a:gd name="T47" fmla="*/ 702 h 790"/>
                      <a:gd name="T48" fmla="*/ 409 w 593"/>
                      <a:gd name="T49" fmla="*/ 680 h 790"/>
                      <a:gd name="T50" fmla="*/ 427 w 593"/>
                      <a:gd name="T51" fmla="*/ 666 h 790"/>
                      <a:gd name="T52" fmla="*/ 437 w 593"/>
                      <a:gd name="T53" fmla="*/ 658 h 790"/>
                      <a:gd name="T54" fmla="*/ 499 w 593"/>
                      <a:gd name="T55" fmla="*/ 576 h 790"/>
                      <a:gd name="T56" fmla="*/ 549 w 593"/>
                      <a:gd name="T57" fmla="*/ 480 h 790"/>
                      <a:gd name="T58" fmla="*/ 573 w 593"/>
                      <a:gd name="T59" fmla="*/ 402 h 790"/>
                      <a:gd name="T60" fmla="*/ 579 w 593"/>
                      <a:gd name="T61" fmla="*/ 370 h 790"/>
                      <a:gd name="T62" fmla="*/ 583 w 593"/>
                      <a:gd name="T63" fmla="*/ 350 h 790"/>
                      <a:gd name="T64" fmla="*/ 547 w 593"/>
                      <a:gd name="T65" fmla="*/ 118 h 790"/>
                      <a:gd name="T66" fmla="*/ 497 w 593"/>
                      <a:gd name="T67" fmla="*/ 66 h 790"/>
                      <a:gd name="T68" fmla="*/ 449 w 593"/>
                      <a:gd name="T69" fmla="*/ 18 h 790"/>
                      <a:gd name="T70" fmla="*/ 423 w 593"/>
                      <a:gd name="T71" fmla="*/ 0 h 79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593" h="790">
                        <a:moveTo>
                          <a:pt x="423" y="0"/>
                        </a:moveTo>
                        <a:cubicBezTo>
                          <a:pt x="413" y="3"/>
                          <a:pt x="403" y="7"/>
                          <a:pt x="393" y="10"/>
                        </a:cubicBezTo>
                        <a:cubicBezTo>
                          <a:pt x="388" y="12"/>
                          <a:pt x="381" y="18"/>
                          <a:pt x="381" y="18"/>
                        </a:cubicBezTo>
                        <a:cubicBezTo>
                          <a:pt x="379" y="36"/>
                          <a:pt x="374" y="51"/>
                          <a:pt x="361" y="64"/>
                        </a:cubicBezTo>
                        <a:cubicBezTo>
                          <a:pt x="352" y="100"/>
                          <a:pt x="335" y="136"/>
                          <a:pt x="317" y="168"/>
                        </a:cubicBezTo>
                        <a:cubicBezTo>
                          <a:pt x="311" y="179"/>
                          <a:pt x="308" y="191"/>
                          <a:pt x="301" y="202"/>
                        </a:cubicBezTo>
                        <a:cubicBezTo>
                          <a:pt x="299" y="222"/>
                          <a:pt x="296" y="242"/>
                          <a:pt x="287" y="260"/>
                        </a:cubicBezTo>
                        <a:cubicBezTo>
                          <a:pt x="283" y="267"/>
                          <a:pt x="275" y="282"/>
                          <a:pt x="275" y="282"/>
                        </a:cubicBezTo>
                        <a:cubicBezTo>
                          <a:pt x="272" y="299"/>
                          <a:pt x="256" y="320"/>
                          <a:pt x="247" y="336"/>
                        </a:cubicBezTo>
                        <a:cubicBezTo>
                          <a:pt x="239" y="350"/>
                          <a:pt x="236" y="366"/>
                          <a:pt x="229" y="380"/>
                        </a:cubicBezTo>
                        <a:cubicBezTo>
                          <a:pt x="225" y="401"/>
                          <a:pt x="215" y="421"/>
                          <a:pt x="211" y="442"/>
                        </a:cubicBezTo>
                        <a:cubicBezTo>
                          <a:pt x="206" y="468"/>
                          <a:pt x="202" y="498"/>
                          <a:pt x="191" y="522"/>
                        </a:cubicBezTo>
                        <a:cubicBezTo>
                          <a:pt x="182" y="542"/>
                          <a:pt x="185" y="564"/>
                          <a:pt x="167" y="578"/>
                        </a:cubicBezTo>
                        <a:cubicBezTo>
                          <a:pt x="161" y="590"/>
                          <a:pt x="150" y="599"/>
                          <a:pt x="139" y="606"/>
                        </a:cubicBezTo>
                        <a:cubicBezTo>
                          <a:pt x="132" y="616"/>
                          <a:pt x="126" y="629"/>
                          <a:pt x="117" y="638"/>
                        </a:cubicBezTo>
                        <a:cubicBezTo>
                          <a:pt x="114" y="651"/>
                          <a:pt x="96" y="687"/>
                          <a:pt x="85" y="696"/>
                        </a:cubicBezTo>
                        <a:cubicBezTo>
                          <a:pt x="76" y="704"/>
                          <a:pt x="61" y="706"/>
                          <a:pt x="49" y="710"/>
                        </a:cubicBezTo>
                        <a:cubicBezTo>
                          <a:pt x="40" y="713"/>
                          <a:pt x="34" y="721"/>
                          <a:pt x="25" y="724"/>
                        </a:cubicBezTo>
                        <a:cubicBezTo>
                          <a:pt x="0" y="749"/>
                          <a:pt x="17" y="784"/>
                          <a:pt x="45" y="790"/>
                        </a:cubicBezTo>
                        <a:cubicBezTo>
                          <a:pt x="97" y="788"/>
                          <a:pt x="135" y="789"/>
                          <a:pt x="181" y="780"/>
                        </a:cubicBezTo>
                        <a:cubicBezTo>
                          <a:pt x="190" y="775"/>
                          <a:pt x="195" y="772"/>
                          <a:pt x="205" y="770"/>
                        </a:cubicBezTo>
                        <a:cubicBezTo>
                          <a:pt x="215" y="764"/>
                          <a:pt x="222" y="760"/>
                          <a:pt x="233" y="758"/>
                        </a:cubicBezTo>
                        <a:cubicBezTo>
                          <a:pt x="255" y="747"/>
                          <a:pt x="280" y="738"/>
                          <a:pt x="303" y="730"/>
                        </a:cubicBezTo>
                        <a:cubicBezTo>
                          <a:pt x="327" y="722"/>
                          <a:pt x="350" y="707"/>
                          <a:pt x="375" y="702"/>
                        </a:cubicBezTo>
                        <a:cubicBezTo>
                          <a:pt x="386" y="694"/>
                          <a:pt x="398" y="688"/>
                          <a:pt x="409" y="680"/>
                        </a:cubicBezTo>
                        <a:cubicBezTo>
                          <a:pt x="415" y="675"/>
                          <a:pt x="421" y="671"/>
                          <a:pt x="427" y="666"/>
                        </a:cubicBezTo>
                        <a:cubicBezTo>
                          <a:pt x="430" y="663"/>
                          <a:pt x="437" y="658"/>
                          <a:pt x="437" y="658"/>
                        </a:cubicBezTo>
                        <a:cubicBezTo>
                          <a:pt x="452" y="628"/>
                          <a:pt x="481" y="605"/>
                          <a:pt x="499" y="576"/>
                        </a:cubicBezTo>
                        <a:cubicBezTo>
                          <a:pt x="519" y="545"/>
                          <a:pt x="530" y="511"/>
                          <a:pt x="549" y="480"/>
                        </a:cubicBezTo>
                        <a:cubicBezTo>
                          <a:pt x="556" y="453"/>
                          <a:pt x="569" y="430"/>
                          <a:pt x="573" y="402"/>
                        </a:cubicBezTo>
                        <a:cubicBezTo>
                          <a:pt x="574" y="391"/>
                          <a:pt x="577" y="381"/>
                          <a:pt x="579" y="370"/>
                        </a:cubicBezTo>
                        <a:cubicBezTo>
                          <a:pt x="581" y="363"/>
                          <a:pt x="583" y="350"/>
                          <a:pt x="583" y="350"/>
                        </a:cubicBezTo>
                        <a:cubicBezTo>
                          <a:pt x="582" y="284"/>
                          <a:pt x="593" y="180"/>
                          <a:pt x="547" y="118"/>
                        </a:cubicBezTo>
                        <a:cubicBezTo>
                          <a:pt x="542" y="102"/>
                          <a:pt x="512" y="74"/>
                          <a:pt x="497" y="66"/>
                        </a:cubicBezTo>
                        <a:cubicBezTo>
                          <a:pt x="485" y="50"/>
                          <a:pt x="466" y="29"/>
                          <a:pt x="449" y="18"/>
                        </a:cubicBezTo>
                        <a:cubicBezTo>
                          <a:pt x="442" y="8"/>
                          <a:pt x="434" y="4"/>
                          <a:pt x="42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72" name="Freeform 69"/>
                  <p:cNvSpPr>
                    <a:spLocks/>
                  </p:cNvSpPr>
                  <p:nvPr/>
                </p:nvSpPr>
                <p:spPr bwMode="auto">
                  <a:xfrm>
                    <a:off x="3158" y="2338"/>
                    <a:ext cx="318" cy="814"/>
                  </a:xfrm>
                  <a:custGeom>
                    <a:avLst/>
                    <a:gdLst>
                      <a:gd name="T0" fmla="*/ 50 w 318"/>
                      <a:gd name="T1" fmla="*/ 0 h 814"/>
                      <a:gd name="T2" fmla="*/ 68 w 318"/>
                      <a:gd name="T3" fmla="*/ 10 h 814"/>
                      <a:gd name="T4" fmla="*/ 130 w 318"/>
                      <a:gd name="T5" fmla="*/ 34 h 814"/>
                      <a:gd name="T6" fmla="*/ 150 w 318"/>
                      <a:gd name="T7" fmla="*/ 116 h 814"/>
                      <a:gd name="T8" fmla="*/ 198 w 318"/>
                      <a:gd name="T9" fmla="*/ 514 h 814"/>
                      <a:gd name="T10" fmla="*/ 234 w 318"/>
                      <a:gd name="T11" fmla="*/ 584 h 814"/>
                      <a:gd name="T12" fmla="*/ 248 w 318"/>
                      <a:gd name="T13" fmla="*/ 606 h 814"/>
                      <a:gd name="T14" fmla="*/ 282 w 318"/>
                      <a:gd name="T15" fmla="*/ 656 h 814"/>
                      <a:gd name="T16" fmla="*/ 300 w 318"/>
                      <a:gd name="T17" fmla="*/ 732 h 814"/>
                      <a:gd name="T18" fmla="*/ 316 w 318"/>
                      <a:gd name="T19" fmla="*/ 760 h 814"/>
                      <a:gd name="T20" fmla="*/ 318 w 318"/>
                      <a:gd name="T21" fmla="*/ 778 h 814"/>
                      <a:gd name="T22" fmla="*/ 294 w 318"/>
                      <a:gd name="T23" fmla="*/ 814 h 814"/>
                      <a:gd name="T24" fmla="*/ 254 w 318"/>
                      <a:gd name="T25" fmla="*/ 812 h 814"/>
                      <a:gd name="T26" fmla="*/ 150 w 318"/>
                      <a:gd name="T27" fmla="*/ 754 h 814"/>
                      <a:gd name="T28" fmla="*/ 86 w 318"/>
                      <a:gd name="T29" fmla="*/ 640 h 814"/>
                      <a:gd name="T30" fmla="*/ 56 w 318"/>
                      <a:gd name="T31" fmla="*/ 544 h 814"/>
                      <a:gd name="T32" fmla="*/ 20 w 318"/>
                      <a:gd name="T33" fmla="*/ 514 h 814"/>
                      <a:gd name="T34" fmla="*/ 8 w 318"/>
                      <a:gd name="T35" fmla="*/ 502 h 814"/>
                      <a:gd name="T36" fmla="*/ 2 w 318"/>
                      <a:gd name="T37" fmla="*/ 496 h 814"/>
                      <a:gd name="T38" fmla="*/ 0 w 318"/>
                      <a:gd name="T39" fmla="*/ 488 h 8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18" h="814">
                        <a:moveTo>
                          <a:pt x="50" y="0"/>
                        </a:moveTo>
                        <a:cubicBezTo>
                          <a:pt x="64" y="9"/>
                          <a:pt x="57" y="6"/>
                          <a:pt x="68" y="10"/>
                        </a:cubicBezTo>
                        <a:cubicBezTo>
                          <a:pt x="79" y="27"/>
                          <a:pt x="112" y="32"/>
                          <a:pt x="130" y="34"/>
                        </a:cubicBezTo>
                        <a:cubicBezTo>
                          <a:pt x="132" y="65"/>
                          <a:pt x="133" y="90"/>
                          <a:pt x="150" y="116"/>
                        </a:cubicBezTo>
                        <a:cubicBezTo>
                          <a:pt x="162" y="211"/>
                          <a:pt x="127" y="420"/>
                          <a:pt x="198" y="514"/>
                        </a:cubicBezTo>
                        <a:cubicBezTo>
                          <a:pt x="206" y="537"/>
                          <a:pt x="217" y="567"/>
                          <a:pt x="234" y="584"/>
                        </a:cubicBezTo>
                        <a:cubicBezTo>
                          <a:pt x="238" y="594"/>
                          <a:pt x="239" y="600"/>
                          <a:pt x="248" y="606"/>
                        </a:cubicBezTo>
                        <a:cubicBezTo>
                          <a:pt x="258" y="626"/>
                          <a:pt x="276" y="633"/>
                          <a:pt x="282" y="656"/>
                        </a:cubicBezTo>
                        <a:cubicBezTo>
                          <a:pt x="283" y="673"/>
                          <a:pt x="276" y="724"/>
                          <a:pt x="300" y="732"/>
                        </a:cubicBezTo>
                        <a:cubicBezTo>
                          <a:pt x="309" y="741"/>
                          <a:pt x="305" y="756"/>
                          <a:pt x="316" y="760"/>
                        </a:cubicBezTo>
                        <a:cubicBezTo>
                          <a:pt x="314" y="766"/>
                          <a:pt x="318" y="778"/>
                          <a:pt x="318" y="778"/>
                        </a:cubicBezTo>
                        <a:cubicBezTo>
                          <a:pt x="315" y="793"/>
                          <a:pt x="309" y="809"/>
                          <a:pt x="294" y="814"/>
                        </a:cubicBezTo>
                        <a:cubicBezTo>
                          <a:pt x="281" y="813"/>
                          <a:pt x="267" y="814"/>
                          <a:pt x="254" y="812"/>
                        </a:cubicBezTo>
                        <a:cubicBezTo>
                          <a:pt x="220" y="807"/>
                          <a:pt x="184" y="765"/>
                          <a:pt x="150" y="754"/>
                        </a:cubicBezTo>
                        <a:cubicBezTo>
                          <a:pt x="124" y="720"/>
                          <a:pt x="105" y="679"/>
                          <a:pt x="86" y="640"/>
                        </a:cubicBezTo>
                        <a:cubicBezTo>
                          <a:pt x="71" y="610"/>
                          <a:pt x="75" y="573"/>
                          <a:pt x="56" y="544"/>
                        </a:cubicBezTo>
                        <a:cubicBezTo>
                          <a:pt x="51" y="526"/>
                          <a:pt x="37" y="517"/>
                          <a:pt x="20" y="514"/>
                        </a:cubicBezTo>
                        <a:cubicBezTo>
                          <a:pt x="16" y="510"/>
                          <a:pt x="12" y="506"/>
                          <a:pt x="8" y="502"/>
                        </a:cubicBezTo>
                        <a:cubicBezTo>
                          <a:pt x="6" y="500"/>
                          <a:pt x="2" y="496"/>
                          <a:pt x="2" y="496"/>
                        </a:cubicBezTo>
                        <a:cubicBezTo>
                          <a:pt x="0" y="489"/>
                          <a:pt x="0" y="492"/>
                          <a:pt x="0" y="488"/>
                        </a:cubicBezTo>
                      </a:path>
                    </a:pathLst>
                  </a:cu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gradFill rotWithShape="1">
                          <a:gsLst>
                            <a:gs pos="0">
                              <a:srgbClr val="00FF00">
                                <a:gamma/>
                                <a:tint val="28627"/>
                                <a:invGamma/>
                              </a:srgbClr>
                            </a:gs>
                            <a:gs pos="50000">
                              <a:srgbClr val="00FF00">
                                <a:alpha val="87000"/>
                              </a:srgbClr>
                            </a:gs>
                            <a:gs pos="100000">
                              <a:srgbClr val="00FF00">
                                <a:gamma/>
                                <a:tint val="28627"/>
                                <a:invGamma/>
                              </a:srgbClr>
                            </a:gs>
                          </a:gsLst>
                          <a:lin ang="5400000" scaled="1"/>
                        </a:gradFill>
                      </a14:hiddenFill>
                    </a:ex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/>
                  </a:p>
                </p:txBody>
              </p:sp>
              <p:sp>
                <p:nvSpPr>
                  <p:cNvPr id="73" name="Freeform 70"/>
                  <p:cNvSpPr>
                    <a:spLocks/>
                  </p:cNvSpPr>
                  <p:nvPr/>
                </p:nvSpPr>
                <p:spPr bwMode="auto">
                  <a:xfrm>
                    <a:off x="3100" y="2372"/>
                    <a:ext cx="386" cy="763"/>
                  </a:xfrm>
                  <a:custGeom>
                    <a:avLst/>
                    <a:gdLst>
                      <a:gd name="T0" fmla="*/ 161 w 386"/>
                      <a:gd name="T1" fmla="*/ 13 h 763"/>
                      <a:gd name="T2" fmla="*/ 172 w 386"/>
                      <a:gd name="T3" fmla="*/ 6 h 763"/>
                      <a:gd name="T4" fmla="*/ 193 w 386"/>
                      <a:gd name="T5" fmla="*/ 7 h 763"/>
                      <a:gd name="T6" fmla="*/ 205 w 386"/>
                      <a:gd name="T7" fmla="*/ 16 h 763"/>
                      <a:gd name="T8" fmla="*/ 230 w 386"/>
                      <a:gd name="T9" fmla="*/ 142 h 763"/>
                      <a:gd name="T10" fmla="*/ 244 w 386"/>
                      <a:gd name="T11" fmla="*/ 183 h 763"/>
                      <a:gd name="T12" fmla="*/ 253 w 386"/>
                      <a:gd name="T13" fmla="*/ 382 h 763"/>
                      <a:gd name="T14" fmla="*/ 260 w 386"/>
                      <a:gd name="T15" fmla="*/ 412 h 763"/>
                      <a:gd name="T16" fmla="*/ 265 w 386"/>
                      <a:gd name="T17" fmla="*/ 430 h 763"/>
                      <a:gd name="T18" fmla="*/ 272 w 386"/>
                      <a:gd name="T19" fmla="*/ 445 h 763"/>
                      <a:gd name="T20" fmla="*/ 277 w 386"/>
                      <a:gd name="T21" fmla="*/ 457 h 763"/>
                      <a:gd name="T22" fmla="*/ 299 w 386"/>
                      <a:gd name="T23" fmla="*/ 495 h 763"/>
                      <a:gd name="T24" fmla="*/ 301 w 386"/>
                      <a:gd name="T25" fmla="*/ 535 h 763"/>
                      <a:gd name="T26" fmla="*/ 307 w 386"/>
                      <a:gd name="T27" fmla="*/ 553 h 763"/>
                      <a:gd name="T28" fmla="*/ 325 w 386"/>
                      <a:gd name="T29" fmla="*/ 594 h 763"/>
                      <a:gd name="T30" fmla="*/ 335 w 386"/>
                      <a:gd name="T31" fmla="*/ 613 h 763"/>
                      <a:gd name="T32" fmla="*/ 340 w 386"/>
                      <a:gd name="T33" fmla="*/ 640 h 763"/>
                      <a:gd name="T34" fmla="*/ 349 w 386"/>
                      <a:gd name="T35" fmla="*/ 679 h 763"/>
                      <a:gd name="T36" fmla="*/ 364 w 386"/>
                      <a:gd name="T37" fmla="*/ 693 h 763"/>
                      <a:gd name="T38" fmla="*/ 379 w 386"/>
                      <a:gd name="T39" fmla="*/ 718 h 763"/>
                      <a:gd name="T40" fmla="*/ 346 w 386"/>
                      <a:gd name="T41" fmla="*/ 757 h 763"/>
                      <a:gd name="T42" fmla="*/ 277 w 386"/>
                      <a:gd name="T43" fmla="*/ 753 h 763"/>
                      <a:gd name="T44" fmla="*/ 248 w 386"/>
                      <a:gd name="T45" fmla="*/ 744 h 763"/>
                      <a:gd name="T46" fmla="*/ 227 w 386"/>
                      <a:gd name="T47" fmla="*/ 738 h 763"/>
                      <a:gd name="T48" fmla="*/ 167 w 386"/>
                      <a:gd name="T49" fmla="*/ 703 h 763"/>
                      <a:gd name="T50" fmla="*/ 118 w 386"/>
                      <a:gd name="T51" fmla="*/ 676 h 763"/>
                      <a:gd name="T52" fmla="*/ 98 w 386"/>
                      <a:gd name="T53" fmla="*/ 664 h 763"/>
                      <a:gd name="T54" fmla="*/ 68 w 386"/>
                      <a:gd name="T55" fmla="*/ 630 h 763"/>
                      <a:gd name="T56" fmla="*/ 59 w 386"/>
                      <a:gd name="T57" fmla="*/ 613 h 763"/>
                      <a:gd name="T58" fmla="*/ 44 w 386"/>
                      <a:gd name="T59" fmla="*/ 573 h 763"/>
                      <a:gd name="T60" fmla="*/ 38 w 386"/>
                      <a:gd name="T61" fmla="*/ 543 h 763"/>
                      <a:gd name="T62" fmla="*/ 32 w 386"/>
                      <a:gd name="T63" fmla="*/ 493 h 763"/>
                      <a:gd name="T64" fmla="*/ 38 w 386"/>
                      <a:gd name="T65" fmla="*/ 210 h 763"/>
                      <a:gd name="T66" fmla="*/ 47 w 386"/>
                      <a:gd name="T67" fmla="*/ 172 h 763"/>
                      <a:gd name="T68" fmla="*/ 64 w 386"/>
                      <a:gd name="T69" fmla="*/ 129 h 763"/>
                      <a:gd name="T70" fmla="*/ 83 w 386"/>
                      <a:gd name="T71" fmla="*/ 88 h 763"/>
                      <a:gd name="T72" fmla="*/ 98 w 386"/>
                      <a:gd name="T73" fmla="*/ 63 h 763"/>
                      <a:gd name="T74" fmla="*/ 113 w 386"/>
                      <a:gd name="T75" fmla="*/ 42 h 763"/>
                      <a:gd name="T76" fmla="*/ 133 w 386"/>
                      <a:gd name="T77" fmla="*/ 31 h 763"/>
                      <a:gd name="T78" fmla="*/ 161 w 386"/>
                      <a:gd name="T79" fmla="*/ 13 h 763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0" t="0" r="r" b="b"/>
                    <a:pathLst>
                      <a:path w="386" h="763">
                        <a:moveTo>
                          <a:pt x="161" y="13"/>
                        </a:moveTo>
                        <a:cubicBezTo>
                          <a:pt x="164" y="7"/>
                          <a:pt x="166" y="7"/>
                          <a:pt x="172" y="6"/>
                        </a:cubicBezTo>
                        <a:cubicBezTo>
                          <a:pt x="179" y="0"/>
                          <a:pt x="185" y="5"/>
                          <a:pt x="193" y="7"/>
                        </a:cubicBezTo>
                        <a:cubicBezTo>
                          <a:pt x="198" y="10"/>
                          <a:pt x="201" y="11"/>
                          <a:pt x="205" y="16"/>
                        </a:cubicBezTo>
                        <a:cubicBezTo>
                          <a:pt x="206" y="82"/>
                          <a:pt x="199" y="95"/>
                          <a:pt x="230" y="142"/>
                        </a:cubicBezTo>
                        <a:cubicBezTo>
                          <a:pt x="233" y="156"/>
                          <a:pt x="239" y="170"/>
                          <a:pt x="244" y="183"/>
                        </a:cubicBezTo>
                        <a:cubicBezTo>
                          <a:pt x="244" y="263"/>
                          <a:pt x="236" y="315"/>
                          <a:pt x="253" y="382"/>
                        </a:cubicBezTo>
                        <a:cubicBezTo>
                          <a:pt x="254" y="392"/>
                          <a:pt x="254" y="404"/>
                          <a:pt x="260" y="412"/>
                        </a:cubicBezTo>
                        <a:cubicBezTo>
                          <a:pt x="262" y="418"/>
                          <a:pt x="262" y="424"/>
                          <a:pt x="265" y="430"/>
                        </a:cubicBezTo>
                        <a:cubicBezTo>
                          <a:pt x="266" y="436"/>
                          <a:pt x="269" y="440"/>
                          <a:pt x="272" y="445"/>
                        </a:cubicBezTo>
                        <a:cubicBezTo>
                          <a:pt x="274" y="449"/>
                          <a:pt x="277" y="457"/>
                          <a:pt x="277" y="457"/>
                        </a:cubicBezTo>
                        <a:cubicBezTo>
                          <a:pt x="279" y="470"/>
                          <a:pt x="291" y="485"/>
                          <a:pt x="299" y="495"/>
                        </a:cubicBezTo>
                        <a:cubicBezTo>
                          <a:pt x="300" y="508"/>
                          <a:pt x="300" y="522"/>
                          <a:pt x="301" y="535"/>
                        </a:cubicBezTo>
                        <a:cubicBezTo>
                          <a:pt x="301" y="541"/>
                          <a:pt x="307" y="553"/>
                          <a:pt x="307" y="553"/>
                        </a:cubicBezTo>
                        <a:cubicBezTo>
                          <a:pt x="310" y="568"/>
                          <a:pt x="314" y="583"/>
                          <a:pt x="325" y="594"/>
                        </a:cubicBezTo>
                        <a:cubicBezTo>
                          <a:pt x="326" y="602"/>
                          <a:pt x="330" y="607"/>
                          <a:pt x="335" y="613"/>
                        </a:cubicBezTo>
                        <a:cubicBezTo>
                          <a:pt x="336" y="622"/>
                          <a:pt x="336" y="632"/>
                          <a:pt x="340" y="640"/>
                        </a:cubicBezTo>
                        <a:cubicBezTo>
                          <a:pt x="341" y="651"/>
                          <a:pt x="343" y="671"/>
                          <a:pt x="349" y="679"/>
                        </a:cubicBezTo>
                        <a:cubicBezTo>
                          <a:pt x="351" y="690"/>
                          <a:pt x="354" y="690"/>
                          <a:pt x="364" y="693"/>
                        </a:cubicBezTo>
                        <a:cubicBezTo>
                          <a:pt x="372" y="699"/>
                          <a:pt x="373" y="710"/>
                          <a:pt x="379" y="718"/>
                        </a:cubicBezTo>
                        <a:cubicBezTo>
                          <a:pt x="377" y="763"/>
                          <a:pt x="386" y="756"/>
                          <a:pt x="346" y="757"/>
                        </a:cubicBezTo>
                        <a:cubicBezTo>
                          <a:pt x="323" y="756"/>
                          <a:pt x="300" y="757"/>
                          <a:pt x="277" y="753"/>
                        </a:cubicBezTo>
                        <a:cubicBezTo>
                          <a:pt x="268" y="749"/>
                          <a:pt x="258" y="745"/>
                          <a:pt x="248" y="744"/>
                        </a:cubicBezTo>
                        <a:cubicBezTo>
                          <a:pt x="241" y="741"/>
                          <a:pt x="227" y="738"/>
                          <a:pt x="227" y="738"/>
                        </a:cubicBezTo>
                        <a:cubicBezTo>
                          <a:pt x="209" y="723"/>
                          <a:pt x="187" y="715"/>
                          <a:pt x="167" y="703"/>
                        </a:cubicBezTo>
                        <a:cubicBezTo>
                          <a:pt x="152" y="694"/>
                          <a:pt x="135" y="682"/>
                          <a:pt x="118" y="676"/>
                        </a:cubicBezTo>
                        <a:cubicBezTo>
                          <a:pt x="112" y="671"/>
                          <a:pt x="105" y="668"/>
                          <a:pt x="98" y="664"/>
                        </a:cubicBezTo>
                        <a:cubicBezTo>
                          <a:pt x="90" y="652"/>
                          <a:pt x="77" y="642"/>
                          <a:pt x="68" y="630"/>
                        </a:cubicBezTo>
                        <a:cubicBezTo>
                          <a:pt x="67" y="623"/>
                          <a:pt x="62" y="619"/>
                          <a:pt x="59" y="613"/>
                        </a:cubicBezTo>
                        <a:cubicBezTo>
                          <a:pt x="57" y="599"/>
                          <a:pt x="47" y="588"/>
                          <a:pt x="44" y="573"/>
                        </a:cubicBezTo>
                        <a:cubicBezTo>
                          <a:pt x="42" y="563"/>
                          <a:pt x="41" y="553"/>
                          <a:pt x="38" y="543"/>
                        </a:cubicBezTo>
                        <a:cubicBezTo>
                          <a:pt x="36" y="526"/>
                          <a:pt x="35" y="510"/>
                          <a:pt x="32" y="493"/>
                        </a:cubicBezTo>
                        <a:cubicBezTo>
                          <a:pt x="29" y="407"/>
                          <a:pt x="0" y="286"/>
                          <a:pt x="38" y="210"/>
                        </a:cubicBezTo>
                        <a:cubicBezTo>
                          <a:pt x="39" y="198"/>
                          <a:pt x="40" y="183"/>
                          <a:pt x="47" y="172"/>
                        </a:cubicBezTo>
                        <a:cubicBezTo>
                          <a:pt x="50" y="158"/>
                          <a:pt x="55" y="141"/>
                          <a:pt x="64" y="129"/>
                        </a:cubicBezTo>
                        <a:cubicBezTo>
                          <a:pt x="66" y="115"/>
                          <a:pt x="74" y="99"/>
                          <a:pt x="83" y="88"/>
                        </a:cubicBezTo>
                        <a:cubicBezTo>
                          <a:pt x="86" y="79"/>
                          <a:pt x="91" y="70"/>
                          <a:pt x="98" y="63"/>
                        </a:cubicBezTo>
                        <a:cubicBezTo>
                          <a:pt x="101" y="55"/>
                          <a:pt x="106" y="47"/>
                          <a:pt x="113" y="42"/>
                        </a:cubicBezTo>
                        <a:cubicBezTo>
                          <a:pt x="117" y="35"/>
                          <a:pt x="125" y="34"/>
                          <a:pt x="133" y="31"/>
                        </a:cubicBezTo>
                        <a:cubicBezTo>
                          <a:pt x="138" y="28"/>
                          <a:pt x="158" y="5"/>
                          <a:pt x="161" y="1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pic>
                <p:nvPicPr>
                  <p:cNvPr id="74" name="Picture 71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44" y="2439"/>
                    <a:ext cx="573" cy="52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gradFill rotWithShape="1">
                          <a:gsLst>
                            <a:gs pos="0">
                              <a:srgbClr val="00FF00">
                                <a:gamma/>
                                <a:tint val="28627"/>
                                <a:invGamma/>
                              </a:srgbClr>
                            </a:gs>
                            <a:gs pos="50000">
                              <a:srgbClr val="00FF00">
                                <a:alpha val="87000"/>
                              </a:srgbClr>
                            </a:gs>
                            <a:gs pos="100000">
                              <a:srgbClr val="00FF00">
                                <a:gamma/>
                                <a:tint val="28627"/>
                                <a:invGamma/>
                              </a:srgbClr>
                            </a:gs>
                          </a:gsLst>
                          <a:lin ang="5400000" scaled="1"/>
                        </a:gra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75" name="Line 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86" y="2125"/>
                    <a:ext cx="302" cy="35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79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3109" y="2118"/>
                    <a:ext cx="289" cy="38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82" name="Freeform 74"/>
                  <p:cNvSpPr>
                    <a:spLocks/>
                  </p:cNvSpPr>
                  <p:nvPr/>
                </p:nvSpPr>
                <p:spPr bwMode="auto">
                  <a:xfrm>
                    <a:off x="3873" y="2357"/>
                    <a:ext cx="110" cy="358"/>
                  </a:xfrm>
                  <a:custGeom>
                    <a:avLst/>
                    <a:gdLst>
                      <a:gd name="T0" fmla="*/ 60 w 110"/>
                      <a:gd name="T1" fmla="*/ 7 h 358"/>
                      <a:gd name="T2" fmla="*/ 33 w 110"/>
                      <a:gd name="T3" fmla="*/ 10 h 358"/>
                      <a:gd name="T4" fmla="*/ 15 w 110"/>
                      <a:gd name="T5" fmla="*/ 16 h 358"/>
                      <a:gd name="T6" fmla="*/ 0 w 110"/>
                      <a:gd name="T7" fmla="*/ 49 h 358"/>
                      <a:gd name="T8" fmla="*/ 12 w 110"/>
                      <a:gd name="T9" fmla="*/ 178 h 358"/>
                      <a:gd name="T10" fmla="*/ 21 w 110"/>
                      <a:gd name="T11" fmla="*/ 292 h 358"/>
                      <a:gd name="T12" fmla="*/ 33 w 110"/>
                      <a:gd name="T13" fmla="*/ 328 h 358"/>
                      <a:gd name="T14" fmla="*/ 39 w 110"/>
                      <a:gd name="T15" fmla="*/ 352 h 358"/>
                      <a:gd name="T16" fmla="*/ 57 w 110"/>
                      <a:gd name="T17" fmla="*/ 358 h 358"/>
                      <a:gd name="T18" fmla="*/ 108 w 110"/>
                      <a:gd name="T19" fmla="*/ 283 h 358"/>
                      <a:gd name="T20" fmla="*/ 96 w 110"/>
                      <a:gd name="T21" fmla="*/ 115 h 358"/>
                      <a:gd name="T22" fmla="*/ 78 w 110"/>
                      <a:gd name="T23" fmla="*/ 58 h 358"/>
                      <a:gd name="T24" fmla="*/ 75 w 110"/>
                      <a:gd name="T25" fmla="*/ 22 h 358"/>
                      <a:gd name="T26" fmla="*/ 60 w 110"/>
                      <a:gd name="T27" fmla="*/ 7 h 358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110" h="358">
                        <a:moveTo>
                          <a:pt x="60" y="7"/>
                        </a:moveTo>
                        <a:cubicBezTo>
                          <a:pt x="51" y="8"/>
                          <a:pt x="42" y="8"/>
                          <a:pt x="33" y="10"/>
                        </a:cubicBezTo>
                        <a:cubicBezTo>
                          <a:pt x="27" y="11"/>
                          <a:pt x="15" y="16"/>
                          <a:pt x="15" y="16"/>
                        </a:cubicBezTo>
                        <a:cubicBezTo>
                          <a:pt x="13" y="28"/>
                          <a:pt x="0" y="49"/>
                          <a:pt x="0" y="49"/>
                        </a:cubicBezTo>
                        <a:cubicBezTo>
                          <a:pt x="4" y="92"/>
                          <a:pt x="5" y="136"/>
                          <a:pt x="12" y="178"/>
                        </a:cubicBezTo>
                        <a:cubicBezTo>
                          <a:pt x="13" y="192"/>
                          <a:pt x="9" y="268"/>
                          <a:pt x="21" y="292"/>
                        </a:cubicBezTo>
                        <a:cubicBezTo>
                          <a:pt x="28" y="306"/>
                          <a:pt x="29" y="311"/>
                          <a:pt x="33" y="328"/>
                        </a:cubicBezTo>
                        <a:cubicBezTo>
                          <a:pt x="35" y="336"/>
                          <a:pt x="31" y="349"/>
                          <a:pt x="39" y="352"/>
                        </a:cubicBezTo>
                        <a:cubicBezTo>
                          <a:pt x="45" y="354"/>
                          <a:pt x="57" y="358"/>
                          <a:pt x="57" y="358"/>
                        </a:cubicBezTo>
                        <a:cubicBezTo>
                          <a:pt x="86" y="351"/>
                          <a:pt x="96" y="307"/>
                          <a:pt x="108" y="283"/>
                        </a:cubicBezTo>
                        <a:cubicBezTo>
                          <a:pt x="107" y="223"/>
                          <a:pt x="110" y="171"/>
                          <a:pt x="96" y="115"/>
                        </a:cubicBezTo>
                        <a:cubicBezTo>
                          <a:pt x="93" y="89"/>
                          <a:pt x="85" y="80"/>
                          <a:pt x="78" y="58"/>
                        </a:cubicBezTo>
                        <a:cubicBezTo>
                          <a:pt x="77" y="46"/>
                          <a:pt x="80" y="33"/>
                          <a:pt x="75" y="22"/>
                        </a:cubicBezTo>
                        <a:cubicBezTo>
                          <a:pt x="65" y="0"/>
                          <a:pt x="50" y="17"/>
                          <a:pt x="60" y="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83" name="Freeform 75"/>
                  <p:cNvSpPr>
                    <a:spLocks/>
                  </p:cNvSpPr>
                  <p:nvPr/>
                </p:nvSpPr>
                <p:spPr bwMode="auto">
                  <a:xfrm>
                    <a:off x="3301" y="2930"/>
                    <a:ext cx="389" cy="470"/>
                  </a:xfrm>
                  <a:custGeom>
                    <a:avLst/>
                    <a:gdLst>
                      <a:gd name="T0" fmla="*/ 27359 w 112"/>
                      <a:gd name="T1" fmla="*/ 3307 h 137"/>
                      <a:gd name="T2" fmla="*/ 11062 w 112"/>
                      <a:gd name="T3" fmla="*/ 2343 h 137"/>
                      <a:gd name="T4" fmla="*/ 0 w 112"/>
                      <a:gd name="T5" fmla="*/ 9002 h 137"/>
                      <a:gd name="T6" fmla="*/ 16178 w 112"/>
                      <a:gd name="T7" fmla="*/ 27130 h 137"/>
                      <a:gd name="T8" fmla="*/ 15126 w 112"/>
                      <a:gd name="T9" fmla="*/ 36578 h 137"/>
                      <a:gd name="T10" fmla="*/ 11062 w 112"/>
                      <a:gd name="T11" fmla="*/ 42228 h 137"/>
                      <a:gd name="T12" fmla="*/ 12062 w 112"/>
                      <a:gd name="T13" fmla="*/ 51810 h 137"/>
                      <a:gd name="T14" fmla="*/ 18179 w 112"/>
                      <a:gd name="T15" fmla="*/ 58472 h 137"/>
                      <a:gd name="T16" fmla="*/ 25309 w 112"/>
                      <a:gd name="T17" fmla="*/ 65086 h 137"/>
                      <a:gd name="T18" fmla="*/ 32304 w 112"/>
                      <a:gd name="T19" fmla="*/ 58472 h 137"/>
                      <a:gd name="T20" fmla="*/ 52536 w 112"/>
                      <a:gd name="T21" fmla="*/ 41264 h 137"/>
                      <a:gd name="T22" fmla="*/ 49483 w 112"/>
                      <a:gd name="T23" fmla="*/ 24220 h 137"/>
                      <a:gd name="T24" fmla="*/ 50483 w 112"/>
                      <a:gd name="T25" fmla="*/ 17606 h 137"/>
                      <a:gd name="T26" fmla="*/ 56600 w 112"/>
                      <a:gd name="T27" fmla="*/ 16632 h 137"/>
                      <a:gd name="T28" fmla="*/ 54550 w 112"/>
                      <a:gd name="T29" fmla="*/ 9969 h 137"/>
                      <a:gd name="T30" fmla="*/ 38421 w 112"/>
                      <a:gd name="T31" fmla="*/ 1376 h 137"/>
                      <a:gd name="T32" fmla="*/ 27359 w 112"/>
                      <a:gd name="T33" fmla="*/ 3307 h 137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12" h="137">
                        <a:moveTo>
                          <a:pt x="54" y="7"/>
                        </a:moveTo>
                        <a:cubicBezTo>
                          <a:pt x="41" y="3"/>
                          <a:pt x="37" y="3"/>
                          <a:pt x="22" y="5"/>
                        </a:cubicBezTo>
                        <a:cubicBezTo>
                          <a:pt x="8" y="10"/>
                          <a:pt x="11" y="12"/>
                          <a:pt x="0" y="19"/>
                        </a:cubicBezTo>
                        <a:cubicBezTo>
                          <a:pt x="6" y="42"/>
                          <a:pt x="9" y="49"/>
                          <a:pt x="32" y="57"/>
                        </a:cubicBezTo>
                        <a:cubicBezTo>
                          <a:pt x="31" y="64"/>
                          <a:pt x="32" y="71"/>
                          <a:pt x="30" y="77"/>
                        </a:cubicBezTo>
                        <a:cubicBezTo>
                          <a:pt x="29" y="82"/>
                          <a:pt x="22" y="89"/>
                          <a:pt x="22" y="89"/>
                        </a:cubicBezTo>
                        <a:cubicBezTo>
                          <a:pt x="25" y="97"/>
                          <a:pt x="27" y="101"/>
                          <a:pt x="24" y="109"/>
                        </a:cubicBezTo>
                        <a:cubicBezTo>
                          <a:pt x="29" y="116"/>
                          <a:pt x="28" y="120"/>
                          <a:pt x="36" y="123"/>
                        </a:cubicBezTo>
                        <a:cubicBezTo>
                          <a:pt x="38" y="129"/>
                          <a:pt x="50" y="137"/>
                          <a:pt x="50" y="137"/>
                        </a:cubicBezTo>
                        <a:cubicBezTo>
                          <a:pt x="56" y="135"/>
                          <a:pt x="64" y="123"/>
                          <a:pt x="64" y="123"/>
                        </a:cubicBezTo>
                        <a:cubicBezTo>
                          <a:pt x="71" y="89"/>
                          <a:pt x="66" y="90"/>
                          <a:pt x="104" y="87"/>
                        </a:cubicBezTo>
                        <a:cubicBezTo>
                          <a:pt x="105" y="73"/>
                          <a:pt x="111" y="59"/>
                          <a:pt x="98" y="51"/>
                        </a:cubicBezTo>
                        <a:cubicBezTo>
                          <a:pt x="99" y="46"/>
                          <a:pt x="97" y="41"/>
                          <a:pt x="100" y="37"/>
                        </a:cubicBezTo>
                        <a:cubicBezTo>
                          <a:pt x="103" y="34"/>
                          <a:pt x="109" y="38"/>
                          <a:pt x="112" y="35"/>
                        </a:cubicBezTo>
                        <a:cubicBezTo>
                          <a:pt x="112" y="35"/>
                          <a:pt x="109" y="22"/>
                          <a:pt x="108" y="21"/>
                        </a:cubicBezTo>
                        <a:cubicBezTo>
                          <a:pt x="101" y="12"/>
                          <a:pt x="87" y="6"/>
                          <a:pt x="76" y="3"/>
                        </a:cubicBezTo>
                        <a:cubicBezTo>
                          <a:pt x="68" y="5"/>
                          <a:pt x="58" y="0"/>
                          <a:pt x="54" y="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0000">
                          <a:alpha val="87999"/>
                        </a:srgbClr>
                      </a:gs>
                      <a:gs pos="100000">
                        <a:schemeClr val="bg1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84" name="Line 76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3309" y="2671"/>
                    <a:ext cx="665" cy="288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85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397" y="2504"/>
                    <a:ext cx="101" cy="64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86" name="Freeform 78"/>
                  <p:cNvSpPr>
                    <a:spLocks/>
                  </p:cNvSpPr>
                  <p:nvPr/>
                </p:nvSpPr>
                <p:spPr bwMode="auto">
                  <a:xfrm>
                    <a:off x="3425" y="2938"/>
                    <a:ext cx="198" cy="88"/>
                  </a:xfrm>
                  <a:custGeom>
                    <a:avLst/>
                    <a:gdLst>
                      <a:gd name="T0" fmla="*/ 0 w 249"/>
                      <a:gd name="T1" fmla="*/ 84 h 68"/>
                      <a:gd name="T2" fmla="*/ 21 w 249"/>
                      <a:gd name="T3" fmla="*/ 8 h 68"/>
                      <a:gd name="T4" fmla="*/ 33 w 249"/>
                      <a:gd name="T5" fmla="*/ 135 h 68"/>
                      <a:gd name="T6" fmla="*/ 38 w 249"/>
                      <a:gd name="T7" fmla="*/ 193 h 68"/>
                      <a:gd name="T8" fmla="*/ 72 w 249"/>
                      <a:gd name="T9" fmla="*/ 171 h 68"/>
                      <a:gd name="T10" fmla="*/ 79 w 249"/>
                      <a:gd name="T11" fmla="*/ 248 h 6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49" h="68">
                        <a:moveTo>
                          <a:pt x="0" y="23"/>
                        </a:moveTo>
                        <a:cubicBezTo>
                          <a:pt x="25" y="11"/>
                          <a:pt x="50" y="0"/>
                          <a:pt x="67" y="2"/>
                        </a:cubicBezTo>
                        <a:cubicBezTo>
                          <a:pt x="84" y="4"/>
                          <a:pt x="91" y="28"/>
                          <a:pt x="100" y="37"/>
                        </a:cubicBezTo>
                        <a:cubicBezTo>
                          <a:pt x="109" y="46"/>
                          <a:pt x="99" y="51"/>
                          <a:pt x="120" y="53"/>
                        </a:cubicBezTo>
                        <a:cubicBezTo>
                          <a:pt x="141" y="55"/>
                          <a:pt x="207" y="44"/>
                          <a:pt x="228" y="47"/>
                        </a:cubicBezTo>
                        <a:cubicBezTo>
                          <a:pt x="249" y="50"/>
                          <a:pt x="217" y="38"/>
                          <a:pt x="249" y="68"/>
                        </a:cubicBez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FF00">
                            <a:alpha val="87057"/>
                          </a:srgbClr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50" name="Oval 79"/>
                <p:cNvSpPr>
                  <a:spLocks noChangeArrowheads="1"/>
                </p:cNvSpPr>
                <p:nvPr/>
              </p:nvSpPr>
              <p:spPr bwMode="auto">
                <a:xfrm>
                  <a:off x="4350" y="1928"/>
                  <a:ext cx="1356" cy="2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CCFFFF">
                        <a:alpha val="49001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80"/>
                <p:cNvSpPr>
                  <a:spLocks noChangeShapeType="1"/>
                </p:cNvSpPr>
                <p:nvPr/>
              </p:nvSpPr>
              <p:spPr bwMode="auto">
                <a:xfrm>
                  <a:off x="4518" y="1311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2" name="Line 81"/>
                <p:cNvSpPr>
                  <a:spLocks noChangeShapeType="1"/>
                </p:cNvSpPr>
                <p:nvPr/>
              </p:nvSpPr>
              <p:spPr bwMode="auto">
                <a:xfrm>
                  <a:off x="5499" y="1301"/>
                  <a:ext cx="0" cy="6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3" name="Oval 82"/>
                <p:cNvSpPr>
                  <a:spLocks noChangeArrowheads="1"/>
                </p:cNvSpPr>
                <p:nvPr/>
              </p:nvSpPr>
              <p:spPr bwMode="auto">
                <a:xfrm>
                  <a:off x="4567" y="2274"/>
                  <a:ext cx="845" cy="855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83"/>
                <p:cNvSpPr>
                  <a:spLocks/>
                </p:cNvSpPr>
                <p:nvPr/>
              </p:nvSpPr>
              <p:spPr bwMode="auto">
                <a:xfrm>
                  <a:off x="4914" y="2379"/>
                  <a:ext cx="593" cy="790"/>
                </a:xfrm>
                <a:custGeom>
                  <a:avLst/>
                  <a:gdLst>
                    <a:gd name="T0" fmla="*/ 423 w 593"/>
                    <a:gd name="T1" fmla="*/ 0 h 790"/>
                    <a:gd name="T2" fmla="*/ 393 w 593"/>
                    <a:gd name="T3" fmla="*/ 10 h 790"/>
                    <a:gd name="T4" fmla="*/ 381 w 593"/>
                    <a:gd name="T5" fmla="*/ 18 h 790"/>
                    <a:gd name="T6" fmla="*/ 361 w 593"/>
                    <a:gd name="T7" fmla="*/ 64 h 790"/>
                    <a:gd name="T8" fmla="*/ 317 w 593"/>
                    <a:gd name="T9" fmla="*/ 168 h 790"/>
                    <a:gd name="T10" fmla="*/ 301 w 593"/>
                    <a:gd name="T11" fmla="*/ 202 h 790"/>
                    <a:gd name="T12" fmla="*/ 287 w 593"/>
                    <a:gd name="T13" fmla="*/ 260 h 790"/>
                    <a:gd name="T14" fmla="*/ 275 w 593"/>
                    <a:gd name="T15" fmla="*/ 282 h 790"/>
                    <a:gd name="T16" fmla="*/ 247 w 593"/>
                    <a:gd name="T17" fmla="*/ 336 h 790"/>
                    <a:gd name="T18" fmla="*/ 229 w 593"/>
                    <a:gd name="T19" fmla="*/ 380 h 790"/>
                    <a:gd name="T20" fmla="*/ 211 w 593"/>
                    <a:gd name="T21" fmla="*/ 442 h 790"/>
                    <a:gd name="T22" fmla="*/ 191 w 593"/>
                    <a:gd name="T23" fmla="*/ 522 h 790"/>
                    <a:gd name="T24" fmla="*/ 167 w 593"/>
                    <a:gd name="T25" fmla="*/ 578 h 790"/>
                    <a:gd name="T26" fmla="*/ 139 w 593"/>
                    <a:gd name="T27" fmla="*/ 606 h 790"/>
                    <a:gd name="T28" fmla="*/ 117 w 593"/>
                    <a:gd name="T29" fmla="*/ 638 h 790"/>
                    <a:gd name="T30" fmla="*/ 85 w 593"/>
                    <a:gd name="T31" fmla="*/ 696 h 790"/>
                    <a:gd name="T32" fmla="*/ 49 w 593"/>
                    <a:gd name="T33" fmla="*/ 710 h 790"/>
                    <a:gd name="T34" fmla="*/ 25 w 593"/>
                    <a:gd name="T35" fmla="*/ 724 h 790"/>
                    <a:gd name="T36" fmla="*/ 45 w 593"/>
                    <a:gd name="T37" fmla="*/ 790 h 790"/>
                    <a:gd name="T38" fmla="*/ 181 w 593"/>
                    <a:gd name="T39" fmla="*/ 780 h 790"/>
                    <a:gd name="T40" fmla="*/ 205 w 593"/>
                    <a:gd name="T41" fmla="*/ 770 h 790"/>
                    <a:gd name="T42" fmla="*/ 233 w 593"/>
                    <a:gd name="T43" fmla="*/ 758 h 790"/>
                    <a:gd name="T44" fmla="*/ 303 w 593"/>
                    <a:gd name="T45" fmla="*/ 730 h 790"/>
                    <a:gd name="T46" fmla="*/ 375 w 593"/>
                    <a:gd name="T47" fmla="*/ 702 h 790"/>
                    <a:gd name="T48" fmla="*/ 409 w 593"/>
                    <a:gd name="T49" fmla="*/ 680 h 790"/>
                    <a:gd name="T50" fmla="*/ 427 w 593"/>
                    <a:gd name="T51" fmla="*/ 666 h 790"/>
                    <a:gd name="T52" fmla="*/ 437 w 593"/>
                    <a:gd name="T53" fmla="*/ 658 h 790"/>
                    <a:gd name="T54" fmla="*/ 499 w 593"/>
                    <a:gd name="T55" fmla="*/ 576 h 790"/>
                    <a:gd name="T56" fmla="*/ 549 w 593"/>
                    <a:gd name="T57" fmla="*/ 480 h 790"/>
                    <a:gd name="T58" fmla="*/ 573 w 593"/>
                    <a:gd name="T59" fmla="*/ 402 h 790"/>
                    <a:gd name="T60" fmla="*/ 579 w 593"/>
                    <a:gd name="T61" fmla="*/ 370 h 790"/>
                    <a:gd name="T62" fmla="*/ 583 w 593"/>
                    <a:gd name="T63" fmla="*/ 350 h 790"/>
                    <a:gd name="T64" fmla="*/ 547 w 593"/>
                    <a:gd name="T65" fmla="*/ 118 h 790"/>
                    <a:gd name="T66" fmla="*/ 497 w 593"/>
                    <a:gd name="T67" fmla="*/ 66 h 790"/>
                    <a:gd name="T68" fmla="*/ 449 w 593"/>
                    <a:gd name="T69" fmla="*/ 18 h 790"/>
                    <a:gd name="T70" fmla="*/ 423 w 593"/>
                    <a:gd name="T71" fmla="*/ 0 h 79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593" h="790">
                      <a:moveTo>
                        <a:pt x="423" y="0"/>
                      </a:moveTo>
                      <a:cubicBezTo>
                        <a:pt x="413" y="3"/>
                        <a:pt x="403" y="7"/>
                        <a:pt x="393" y="10"/>
                      </a:cubicBezTo>
                      <a:cubicBezTo>
                        <a:pt x="388" y="12"/>
                        <a:pt x="381" y="18"/>
                        <a:pt x="381" y="18"/>
                      </a:cubicBezTo>
                      <a:cubicBezTo>
                        <a:pt x="379" y="36"/>
                        <a:pt x="374" y="51"/>
                        <a:pt x="361" y="64"/>
                      </a:cubicBezTo>
                      <a:cubicBezTo>
                        <a:pt x="352" y="100"/>
                        <a:pt x="335" y="136"/>
                        <a:pt x="317" y="168"/>
                      </a:cubicBezTo>
                      <a:cubicBezTo>
                        <a:pt x="311" y="179"/>
                        <a:pt x="308" y="191"/>
                        <a:pt x="301" y="202"/>
                      </a:cubicBezTo>
                      <a:cubicBezTo>
                        <a:pt x="299" y="222"/>
                        <a:pt x="296" y="242"/>
                        <a:pt x="287" y="260"/>
                      </a:cubicBezTo>
                      <a:cubicBezTo>
                        <a:pt x="283" y="267"/>
                        <a:pt x="275" y="282"/>
                        <a:pt x="275" y="282"/>
                      </a:cubicBezTo>
                      <a:cubicBezTo>
                        <a:pt x="272" y="299"/>
                        <a:pt x="256" y="320"/>
                        <a:pt x="247" y="336"/>
                      </a:cubicBezTo>
                      <a:cubicBezTo>
                        <a:pt x="239" y="350"/>
                        <a:pt x="236" y="366"/>
                        <a:pt x="229" y="380"/>
                      </a:cubicBezTo>
                      <a:cubicBezTo>
                        <a:pt x="225" y="401"/>
                        <a:pt x="215" y="421"/>
                        <a:pt x="211" y="442"/>
                      </a:cubicBezTo>
                      <a:cubicBezTo>
                        <a:pt x="206" y="468"/>
                        <a:pt x="202" y="498"/>
                        <a:pt x="191" y="522"/>
                      </a:cubicBezTo>
                      <a:cubicBezTo>
                        <a:pt x="182" y="542"/>
                        <a:pt x="185" y="564"/>
                        <a:pt x="167" y="578"/>
                      </a:cubicBezTo>
                      <a:cubicBezTo>
                        <a:pt x="161" y="590"/>
                        <a:pt x="150" y="599"/>
                        <a:pt x="139" y="606"/>
                      </a:cubicBezTo>
                      <a:cubicBezTo>
                        <a:pt x="132" y="616"/>
                        <a:pt x="126" y="629"/>
                        <a:pt x="117" y="638"/>
                      </a:cubicBezTo>
                      <a:cubicBezTo>
                        <a:pt x="114" y="651"/>
                        <a:pt x="96" y="687"/>
                        <a:pt x="85" y="696"/>
                      </a:cubicBezTo>
                      <a:cubicBezTo>
                        <a:pt x="76" y="704"/>
                        <a:pt x="61" y="706"/>
                        <a:pt x="49" y="710"/>
                      </a:cubicBezTo>
                      <a:cubicBezTo>
                        <a:pt x="40" y="713"/>
                        <a:pt x="34" y="721"/>
                        <a:pt x="25" y="724"/>
                      </a:cubicBezTo>
                      <a:cubicBezTo>
                        <a:pt x="0" y="749"/>
                        <a:pt x="17" y="784"/>
                        <a:pt x="45" y="790"/>
                      </a:cubicBezTo>
                      <a:cubicBezTo>
                        <a:pt x="97" y="788"/>
                        <a:pt x="135" y="789"/>
                        <a:pt x="181" y="780"/>
                      </a:cubicBezTo>
                      <a:cubicBezTo>
                        <a:pt x="190" y="775"/>
                        <a:pt x="195" y="772"/>
                        <a:pt x="205" y="770"/>
                      </a:cubicBezTo>
                      <a:cubicBezTo>
                        <a:pt x="215" y="764"/>
                        <a:pt x="222" y="760"/>
                        <a:pt x="233" y="758"/>
                      </a:cubicBezTo>
                      <a:cubicBezTo>
                        <a:pt x="255" y="747"/>
                        <a:pt x="280" y="738"/>
                        <a:pt x="303" y="730"/>
                      </a:cubicBezTo>
                      <a:cubicBezTo>
                        <a:pt x="327" y="722"/>
                        <a:pt x="350" y="707"/>
                        <a:pt x="375" y="702"/>
                      </a:cubicBezTo>
                      <a:cubicBezTo>
                        <a:pt x="386" y="694"/>
                        <a:pt x="398" y="688"/>
                        <a:pt x="409" y="680"/>
                      </a:cubicBezTo>
                      <a:cubicBezTo>
                        <a:pt x="415" y="675"/>
                        <a:pt x="421" y="671"/>
                        <a:pt x="427" y="666"/>
                      </a:cubicBezTo>
                      <a:cubicBezTo>
                        <a:pt x="430" y="663"/>
                        <a:pt x="437" y="658"/>
                        <a:pt x="437" y="658"/>
                      </a:cubicBezTo>
                      <a:cubicBezTo>
                        <a:pt x="452" y="628"/>
                        <a:pt x="481" y="605"/>
                        <a:pt x="499" y="576"/>
                      </a:cubicBezTo>
                      <a:cubicBezTo>
                        <a:pt x="519" y="545"/>
                        <a:pt x="530" y="511"/>
                        <a:pt x="549" y="480"/>
                      </a:cubicBezTo>
                      <a:cubicBezTo>
                        <a:pt x="556" y="453"/>
                        <a:pt x="569" y="430"/>
                        <a:pt x="573" y="402"/>
                      </a:cubicBezTo>
                      <a:cubicBezTo>
                        <a:pt x="574" y="391"/>
                        <a:pt x="577" y="381"/>
                        <a:pt x="579" y="370"/>
                      </a:cubicBezTo>
                      <a:cubicBezTo>
                        <a:pt x="581" y="363"/>
                        <a:pt x="583" y="350"/>
                        <a:pt x="583" y="350"/>
                      </a:cubicBezTo>
                      <a:cubicBezTo>
                        <a:pt x="582" y="284"/>
                        <a:pt x="593" y="180"/>
                        <a:pt x="547" y="118"/>
                      </a:cubicBezTo>
                      <a:cubicBezTo>
                        <a:pt x="542" y="102"/>
                        <a:pt x="512" y="74"/>
                        <a:pt x="497" y="66"/>
                      </a:cubicBezTo>
                      <a:cubicBezTo>
                        <a:pt x="485" y="50"/>
                        <a:pt x="466" y="29"/>
                        <a:pt x="449" y="18"/>
                      </a:cubicBezTo>
                      <a:cubicBezTo>
                        <a:pt x="442" y="8"/>
                        <a:pt x="434" y="4"/>
                        <a:pt x="42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5" name="Freeform 84"/>
                <p:cNvSpPr>
                  <a:spLocks/>
                </p:cNvSpPr>
                <p:nvPr/>
              </p:nvSpPr>
              <p:spPr bwMode="auto">
                <a:xfrm>
                  <a:off x="4567" y="2347"/>
                  <a:ext cx="318" cy="814"/>
                </a:xfrm>
                <a:custGeom>
                  <a:avLst/>
                  <a:gdLst>
                    <a:gd name="T0" fmla="*/ 50 w 318"/>
                    <a:gd name="T1" fmla="*/ 0 h 814"/>
                    <a:gd name="T2" fmla="*/ 68 w 318"/>
                    <a:gd name="T3" fmla="*/ 10 h 814"/>
                    <a:gd name="T4" fmla="*/ 130 w 318"/>
                    <a:gd name="T5" fmla="*/ 34 h 814"/>
                    <a:gd name="T6" fmla="*/ 150 w 318"/>
                    <a:gd name="T7" fmla="*/ 116 h 814"/>
                    <a:gd name="T8" fmla="*/ 198 w 318"/>
                    <a:gd name="T9" fmla="*/ 514 h 814"/>
                    <a:gd name="T10" fmla="*/ 234 w 318"/>
                    <a:gd name="T11" fmla="*/ 584 h 814"/>
                    <a:gd name="T12" fmla="*/ 248 w 318"/>
                    <a:gd name="T13" fmla="*/ 606 h 814"/>
                    <a:gd name="T14" fmla="*/ 282 w 318"/>
                    <a:gd name="T15" fmla="*/ 656 h 814"/>
                    <a:gd name="T16" fmla="*/ 300 w 318"/>
                    <a:gd name="T17" fmla="*/ 732 h 814"/>
                    <a:gd name="T18" fmla="*/ 316 w 318"/>
                    <a:gd name="T19" fmla="*/ 760 h 814"/>
                    <a:gd name="T20" fmla="*/ 318 w 318"/>
                    <a:gd name="T21" fmla="*/ 778 h 814"/>
                    <a:gd name="T22" fmla="*/ 294 w 318"/>
                    <a:gd name="T23" fmla="*/ 814 h 814"/>
                    <a:gd name="T24" fmla="*/ 254 w 318"/>
                    <a:gd name="T25" fmla="*/ 812 h 814"/>
                    <a:gd name="T26" fmla="*/ 150 w 318"/>
                    <a:gd name="T27" fmla="*/ 754 h 814"/>
                    <a:gd name="T28" fmla="*/ 86 w 318"/>
                    <a:gd name="T29" fmla="*/ 640 h 814"/>
                    <a:gd name="T30" fmla="*/ 56 w 318"/>
                    <a:gd name="T31" fmla="*/ 544 h 814"/>
                    <a:gd name="T32" fmla="*/ 20 w 318"/>
                    <a:gd name="T33" fmla="*/ 514 h 814"/>
                    <a:gd name="T34" fmla="*/ 8 w 318"/>
                    <a:gd name="T35" fmla="*/ 502 h 814"/>
                    <a:gd name="T36" fmla="*/ 2 w 318"/>
                    <a:gd name="T37" fmla="*/ 496 h 814"/>
                    <a:gd name="T38" fmla="*/ 0 w 318"/>
                    <a:gd name="T39" fmla="*/ 488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18" h="814">
                      <a:moveTo>
                        <a:pt x="50" y="0"/>
                      </a:moveTo>
                      <a:cubicBezTo>
                        <a:pt x="64" y="9"/>
                        <a:pt x="57" y="6"/>
                        <a:pt x="68" y="10"/>
                      </a:cubicBezTo>
                      <a:cubicBezTo>
                        <a:pt x="79" y="27"/>
                        <a:pt x="112" y="32"/>
                        <a:pt x="130" y="34"/>
                      </a:cubicBezTo>
                      <a:cubicBezTo>
                        <a:pt x="132" y="65"/>
                        <a:pt x="133" y="90"/>
                        <a:pt x="150" y="116"/>
                      </a:cubicBezTo>
                      <a:cubicBezTo>
                        <a:pt x="162" y="211"/>
                        <a:pt x="127" y="420"/>
                        <a:pt x="198" y="514"/>
                      </a:cubicBezTo>
                      <a:cubicBezTo>
                        <a:pt x="206" y="537"/>
                        <a:pt x="217" y="567"/>
                        <a:pt x="234" y="584"/>
                      </a:cubicBezTo>
                      <a:cubicBezTo>
                        <a:pt x="238" y="594"/>
                        <a:pt x="239" y="600"/>
                        <a:pt x="248" y="606"/>
                      </a:cubicBezTo>
                      <a:cubicBezTo>
                        <a:pt x="258" y="626"/>
                        <a:pt x="276" y="633"/>
                        <a:pt x="282" y="656"/>
                      </a:cubicBezTo>
                      <a:cubicBezTo>
                        <a:pt x="283" y="673"/>
                        <a:pt x="276" y="724"/>
                        <a:pt x="300" y="732"/>
                      </a:cubicBezTo>
                      <a:cubicBezTo>
                        <a:pt x="309" y="741"/>
                        <a:pt x="305" y="756"/>
                        <a:pt x="316" y="760"/>
                      </a:cubicBezTo>
                      <a:cubicBezTo>
                        <a:pt x="314" y="766"/>
                        <a:pt x="318" y="778"/>
                        <a:pt x="318" y="778"/>
                      </a:cubicBezTo>
                      <a:cubicBezTo>
                        <a:pt x="315" y="793"/>
                        <a:pt x="309" y="809"/>
                        <a:pt x="294" y="814"/>
                      </a:cubicBezTo>
                      <a:cubicBezTo>
                        <a:pt x="281" y="813"/>
                        <a:pt x="267" y="814"/>
                        <a:pt x="254" y="812"/>
                      </a:cubicBezTo>
                      <a:cubicBezTo>
                        <a:pt x="220" y="807"/>
                        <a:pt x="184" y="765"/>
                        <a:pt x="150" y="754"/>
                      </a:cubicBezTo>
                      <a:cubicBezTo>
                        <a:pt x="124" y="720"/>
                        <a:pt x="105" y="679"/>
                        <a:pt x="86" y="640"/>
                      </a:cubicBezTo>
                      <a:cubicBezTo>
                        <a:pt x="71" y="610"/>
                        <a:pt x="75" y="573"/>
                        <a:pt x="56" y="544"/>
                      </a:cubicBezTo>
                      <a:cubicBezTo>
                        <a:pt x="51" y="526"/>
                        <a:pt x="37" y="517"/>
                        <a:pt x="20" y="514"/>
                      </a:cubicBezTo>
                      <a:cubicBezTo>
                        <a:pt x="16" y="510"/>
                        <a:pt x="12" y="506"/>
                        <a:pt x="8" y="502"/>
                      </a:cubicBezTo>
                      <a:cubicBezTo>
                        <a:pt x="6" y="500"/>
                        <a:pt x="2" y="496"/>
                        <a:pt x="2" y="496"/>
                      </a:cubicBezTo>
                      <a:cubicBezTo>
                        <a:pt x="0" y="489"/>
                        <a:pt x="0" y="492"/>
                        <a:pt x="0" y="488"/>
                      </a:cubicBez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  <a:gs pos="50000">
                            <a:srgbClr val="00FF00">
                              <a:alpha val="87000"/>
                            </a:srgbClr>
                          </a:gs>
                          <a:gs pos="10000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</a:gsLst>
                        <a:lin ang="540000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GB"/>
                </a:p>
              </p:txBody>
            </p:sp>
            <p:sp>
              <p:nvSpPr>
                <p:cNvPr id="56" name="Freeform 85"/>
                <p:cNvSpPr>
                  <a:spLocks/>
                </p:cNvSpPr>
                <p:nvPr/>
              </p:nvSpPr>
              <p:spPr bwMode="auto">
                <a:xfrm>
                  <a:off x="4509" y="2381"/>
                  <a:ext cx="386" cy="763"/>
                </a:xfrm>
                <a:custGeom>
                  <a:avLst/>
                  <a:gdLst>
                    <a:gd name="T0" fmla="*/ 161 w 386"/>
                    <a:gd name="T1" fmla="*/ 13 h 763"/>
                    <a:gd name="T2" fmla="*/ 172 w 386"/>
                    <a:gd name="T3" fmla="*/ 6 h 763"/>
                    <a:gd name="T4" fmla="*/ 193 w 386"/>
                    <a:gd name="T5" fmla="*/ 7 h 763"/>
                    <a:gd name="T6" fmla="*/ 205 w 386"/>
                    <a:gd name="T7" fmla="*/ 16 h 763"/>
                    <a:gd name="T8" fmla="*/ 230 w 386"/>
                    <a:gd name="T9" fmla="*/ 142 h 763"/>
                    <a:gd name="T10" fmla="*/ 244 w 386"/>
                    <a:gd name="T11" fmla="*/ 183 h 763"/>
                    <a:gd name="T12" fmla="*/ 253 w 386"/>
                    <a:gd name="T13" fmla="*/ 382 h 763"/>
                    <a:gd name="T14" fmla="*/ 260 w 386"/>
                    <a:gd name="T15" fmla="*/ 412 h 763"/>
                    <a:gd name="T16" fmla="*/ 265 w 386"/>
                    <a:gd name="T17" fmla="*/ 430 h 763"/>
                    <a:gd name="T18" fmla="*/ 272 w 386"/>
                    <a:gd name="T19" fmla="*/ 445 h 763"/>
                    <a:gd name="T20" fmla="*/ 277 w 386"/>
                    <a:gd name="T21" fmla="*/ 457 h 763"/>
                    <a:gd name="T22" fmla="*/ 299 w 386"/>
                    <a:gd name="T23" fmla="*/ 495 h 763"/>
                    <a:gd name="T24" fmla="*/ 301 w 386"/>
                    <a:gd name="T25" fmla="*/ 535 h 763"/>
                    <a:gd name="T26" fmla="*/ 307 w 386"/>
                    <a:gd name="T27" fmla="*/ 553 h 763"/>
                    <a:gd name="T28" fmla="*/ 325 w 386"/>
                    <a:gd name="T29" fmla="*/ 594 h 763"/>
                    <a:gd name="T30" fmla="*/ 335 w 386"/>
                    <a:gd name="T31" fmla="*/ 613 h 763"/>
                    <a:gd name="T32" fmla="*/ 340 w 386"/>
                    <a:gd name="T33" fmla="*/ 640 h 763"/>
                    <a:gd name="T34" fmla="*/ 349 w 386"/>
                    <a:gd name="T35" fmla="*/ 679 h 763"/>
                    <a:gd name="T36" fmla="*/ 364 w 386"/>
                    <a:gd name="T37" fmla="*/ 693 h 763"/>
                    <a:gd name="T38" fmla="*/ 379 w 386"/>
                    <a:gd name="T39" fmla="*/ 718 h 763"/>
                    <a:gd name="T40" fmla="*/ 346 w 386"/>
                    <a:gd name="T41" fmla="*/ 757 h 763"/>
                    <a:gd name="T42" fmla="*/ 277 w 386"/>
                    <a:gd name="T43" fmla="*/ 753 h 763"/>
                    <a:gd name="T44" fmla="*/ 248 w 386"/>
                    <a:gd name="T45" fmla="*/ 744 h 763"/>
                    <a:gd name="T46" fmla="*/ 227 w 386"/>
                    <a:gd name="T47" fmla="*/ 738 h 763"/>
                    <a:gd name="T48" fmla="*/ 167 w 386"/>
                    <a:gd name="T49" fmla="*/ 703 h 763"/>
                    <a:gd name="T50" fmla="*/ 118 w 386"/>
                    <a:gd name="T51" fmla="*/ 676 h 763"/>
                    <a:gd name="T52" fmla="*/ 98 w 386"/>
                    <a:gd name="T53" fmla="*/ 664 h 763"/>
                    <a:gd name="T54" fmla="*/ 68 w 386"/>
                    <a:gd name="T55" fmla="*/ 630 h 763"/>
                    <a:gd name="T56" fmla="*/ 59 w 386"/>
                    <a:gd name="T57" fmla="*/ 613 h 763"/>
                    <a:gd name="T58" fmla="*/ 44 w 386"/>
                    <a:gd name="T59" fmla="*/ 573 h 763"/>
                    <a:gd name="T60" fmla="*/ 38 w 386"/>
                    <a:gd name="T61" fmla="*/ 543 h 763"/>
                    <a:gd name="T62" fmla="*/ 32 w 386"/>
                    <a:gd name="T63" fmla="*/ 493 h 763"/>
                    <a:gd name="T64" fmla="*/ 38 w 386"/>
                    <a:gd name="T65" fmla="*/ 210 h 763"/>
                    <a:gd name="T66" fmla="*/ 47 w 386"/>
                    <a:gd name="T67" fmla="*/ 172 h 763"/>
                    <a:gd name="T68" fmla="*/ 64 w 386"/>
                    <a:gd name="T69" fmla="*/ 129 h 763"/>
                    <a:gd name="T70" fmla="*/ 83 w 386"/>
                    <a:gd name="T71" fmla="*/ 88 h 763"/>
                    <a:gd name="T72" fmla="*/ 98 w 386"/>
                    <a:gd name="T73" fmla="*/ 63 h 763"/>
                    <a:gd name="T74" fmla="*/ 113 w 386"/>
                    <a:gd name="T75" fmla="*/ 42 h 763"/>
                    <a:gd name="T76" fmla="*/ 133 w 386"/>
                    <a:gd name="T77" fmla="*/ 31 h 763"/>
                    <a:gd name="T78" fmla="*/ 161 w 386"/>
                    <a:gd name="T79" fmla="*/ 13 h 763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386" h="763">
                      <a:moveTo>
                        <a:pt x="161" y="13"/>
                      </a:moveTo>
                      <a:cubicBezTo>
                        <a:pt x="164" y="7"/>
                        <a:pt x="166" y="7"/>
                        <a:pt x="172" y="6"/>
                      </a:cubicBezTo>
                      <a:cubicBezTo>
                        <a:pt x="179" y="0"/>
                        <a:pt x="185" y="5"/>
                        <a:pt x="193" y="7"/>
                      </a:cubicBezTo>
                      <a:cubicBezTo>
                        <a:pt x="198" y="10"/>
                        <a:pt x="201" y="11"/>
                        <a:pt x="205" y="16"/>
                      </a:cubicBezTo>
                      <a:cubicBezTo>
                        <a:pt x="206" y="82"/>
                        <a:pt x="199" y="95"/>
                        <a:pt x="230" y="142"/>
                      </a:cubicBezTo>
                      <a:cubicBezTo>
                        <a:pt x="233" y="156"/>
                        <a:pt x="239" y="170"/>
                        <a:pt x="244" y="183"/>
                      </a:cubicBezTo>
                      <a:cubicBezTo>
                        <a:pt x="244" y="263"/>
                        <a:pt x="236" y="315"/>
                        <a:pt x="253" y="382"/>
                      </a:cubicBezTo>
                      <a:cubicBezTo>
                        <a:pt x="254" y="392"/>
                        <a:pt x="254" y="404"/>
                        <a:pt x="260" y="412"/>
                      </a:cubicBezTo>
                      <a:cubicBezTo>
                        <a:pt x="262" y="418"/>
                        <a:pt x="262" y="424"/>
                        <a:pt x="265" y="430"/>
                      </a:cubicBezTo>
                      <a:cubicBezTo>
                        <a:pt x="266" y="436"/>
                        <a:pt x="269" y="440"/>
                        <a:pt x="272" y="445"/>
                      </a:cubicBezTo>
                      <a:cubicBezTo>
                        <a:pt x="274" y="449"/>
                        <a:pt x="277" y="457"/>
                        <a:pt x="277" y="457"/>
                      </a:cubicBezTo>
                      <a:cubicBezTo>
                        <a:pt x="279" y="470"/>
                        <a:pt x="291" y="485"/>
                        <a:pt x="299" y="495"/>
                      </a:cubicBezTo>
                      <a:cubicBezTo>
                        <a:pt x="300" y="508"/>
                        <a:pt x="300" y="522"/>
                        <a:pt x="301" y="535"/>
                      </a:cubicBezTo>
                      <a:cubicBezTo>
                        <a:pt x="301" y="541"/>
                        <a:pt x="307" y="553"/>
                        <a:pt x="307" y="553"/>
                      </a:cubicBezTo>
                      <a:cubicBezTo>
                        <a:pt x="310" y="568"/>
                        <a:pt x="314" y="583"/>
                        <a:pt x="325" y="594"/>
                      </a:cubicBezTo>
                      <a:cubicBezTo>
                        <a:pt x="326" y="602"/>
                        <a:pt x="330" y="607"/>
                        <a:pt x="335" y="613"/>
                      </a:cubicBezTo>
                      <a:cubicBezTo>
                        <a:pt x="336" y="622"/>
                        <a:pt x="336" y="632"/>
                        <a:pt x="340" y="640"/>
                      </a:cubicBezTo>
                      <a:cubicBezTo>
                        <a:pt x="341" y="651"/>
                        <a:pt x="343" y="671"/>
                        <a:pt x="349" y="679"/>
                      </a:cubicBezTo>
                      <a:cubicBezTo>
                        <a:pt x="351" y="690"/>
                        <a:pt x="354" y="690"/>
                        <a:pt x="364" y="693"/>
                      </a:cubicBezTo>
                      <a:cubicBezTo>
                        <a:pt x="372" y="699"/>
                        <a:pt x="373" y="710"/>
                        <a:pt x="379" y="718"/>
                      </a:cubicBezTo>
                      <a:cubicBezTo>
                        <a:pt x="377" y="763"/>
                        <a:pt x="386" y="756"/>
                        <a:pt x="346" y="757"/>
                      </a:cubicBezTo>
                      <a:cubicBezTo>
                        <a:pt x="323" y="756"/>
                        <a:pt x="300" y="757"/>
                        <a:pt x="277" y="753"/>
                      </a:cubicBezTo>
                      <a:cubicBezTo>
                        <a:pt x="268" y="749"/>
                        <a:pt x="258" y="745"/>
                        <a:pt x="248" y="744"/>
                      </a:cubicBezTo>
                      <a:cubicBezTo>
                        <a:pt x="241" y="741"/>
                        <a:pt x="227" y="738"/>
                        <a:pt x="227" y="738"/>
                      </a:cubicBezTo>
                      <a:cubicBezTo>
                        <a:pt x="209" y="723"/>
                        <a:pt x="187" y="715"/>
                        <a:pt x="167" y="703"/>
                      </a:cubicBezTo>
                      <a:cubicBezTo>
                        <a:pt x="152" y="694"/>
                        <a:pt x="135" y="682"/>
                        <a:pt x="118" y="676"/>
                      </a:cubicBezTo>
                      <a:cubicBezTo>
                        <a:pt x="112" y="671"/>
                        <a:pt x="105" y="668"/>
                        <a:pt x="98" y="664"/>
                      </a:cubicBezTo>
                      <a:cubicBezTo>
                        <a:pt x="90" y="652"/>
                        <a:pt x="77" y="642"/>
                        <a:pt x="68" y="630"/>
                      </a:cubicBezTo>
                      <a:cubicBezTo>
                        <a:pt x="67" y="623"/>
                        <a:pt x="62" y="619"/>
                        <a:pt x="59" y="613"/>
                      </a:cubicBezTo>
                      <a:cubicBezTo>
                        <a:pt x="57" y="599"/>
                        <a:pt x="47" y="588"/>
                        <a:pt x="44" y="573"/>
                      </a:cubicBezTo>
                      <a:cubicBezTo>
                        <a:pt x="42" y="563"/>
                        <a:pt x="41" y="553"/>
                        <a:pt x="38" y="543"/>
                      </a:cubicBezTo>
                      <a:cubicBezTo>
                        <a:pt x="36" y="526"/>
                        <a:pt x="35" y="510"/>
                        <a:pt x="32" y="493"/>
                      </a:cubicBezTo>
                      <a:cubicBezTo>
                        <a:pt x="29" y="407"/>
                        <a:pt x="0" y="286"/>
                        <a:pt x="38" y="210"/>
                      </a:cubicBezTo>
                      <a:cubicBezTo>
                        <a:pt x="39" y="198"/>
                        <a:pt x="40" y="183"/>
                        <a:pt x="47" y="172"/>
                      </a:cubicBezTo>
                      <a:cubicBezTo>
                        <a:pt x="50" y="158"/>
                        <a:pt x="55" y="141"/>
                        <a:pt x="64" y="129"/>
                      </a:cubicBezTo>
                      <a:cubicBezTo>
                        <a:pt x="66" y="115"/>
                        <a:pt x="74" y="99"/>
                        <a:pt x="83" y="88"/>
                      </a:cubicBezTo>
                      <a:cubicBezTo>
                        <a:pt x="86" y="79"/>
                        <a:pt x="91" y="70"/>
                        <a:pt x="98" y="63"/>
                      </a:cubicBezTo>
                      <a:cubicBezTo>
                        <a:pt x="101" y="55"/>
                        <a:pt x="106" y="47"/>
                        <a:pt x="113" y="42"/>
                      </a:cubicBezTo>
                      <a:cubicBezTo>
                        <a:pt x="117" y="35"/>
                        <a:pt x="125" y="34"/>
                        <a:pt x="133" y="31"/>
                      </a:cubicBezTo>
                      <a:cubicBezTo>
                        <a:pt x="138" y="28"/>
                        <a:pt x="158" y="5"/>
                        <a:pt x="161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pic>
              <p:nvPicPr>
                <p:cNvPr id="57" name="Picture 8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53" y="2448"/>
                  <a:ext cx="573" cy="5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  <a:gs pos="50000">
                            <a:srgbClr val="00FF00">
                              <a:alpha val="87000"/>
                            </a:srgbClr>
                          </a:gs>
                          <a:gs pos="100000">
                            <a:srgbClr val="00FF00">
                              <a:gamma/>
                              <a:tint val="28627"/>
                              <a:invGamma/>
                            </a:srgbClr>
                          </a:gs>
                        </a:gsLst>
                        <a:lin ang="540000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8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5195" y="2134"/>
                  <a:ext cx="302" cy="3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Line 88"/>
                <p:cNvSpPr>
                  <a:spLocks noChangeShapeType="1"/>
                </p:cNvSpPr>
                <p:nvPr/>
              </p:nvSpPr>
              <p:spPr bwMode="auto">
                <a:xfrm>
                  <a:off x="4518" y="2127"/>
                  <a:ext cx="289" cy="3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0" name="Freeform 89"/>
                <p:cNvSpPr>
                  <a:spLocks/>
                </p:cNvSpPr>
                <p:nvPr/>
              </p:nvSpPr>
              <p:spPr bwMode="auto">
                <a:xfrm>
                  <a:off x="5282" y="2366"/>
                  <a:ext cx="110" cy="358"/>
                </a:xfrm>
                <a:custGeom>
                  <a:avLst/>
                  <a:gdLst>
                    <a:gd name="T0" fmla="*/ 60 w 110"/>
                    <a:gd name="T1" fmla="*/ 7 h 358"/>
                    <a:gd name="T2" fmla="*/ 33 w 110"/>
                    <a:gd name="T3" fmla="*/ 10 h 358"/>
                    <a:gd name="T4" fmla="*/ 15 w 110"/>
                    <a:gd name="T5" fmla="*/ 16 h 358"/>
                    <a:gd name="T6" fmla="*/ 0 w 110"/>
                    <a:gd name="T7" fmla="*/ 49 h 358"/>
                    <a:gd name="T8" fmla="*/ 12 w 110"/>
                    <a:gd name="T9" fmla="*/ 178 h 358"/>
                    <a:gd name="T10" fmla="*/ 21 w 110"/>
                    <a:gd name="T11" fmla="*/ 292 h 358"/>
                    <a:gd name="T12" fmla="*/ 33 w 110"/>
                    <a:gd name="T13" fmla="*/ 328 h 358"/>
                    <a:gd name="T14" fmla="*/ 39 w 110"/>
                    <a:gd name="T15" fmla="*/ 352 h 358"/>
                    <a:gd name="T16" fmla="*/ 57 w 110"/>
                    <a:gd name="T17" fmla="*/ 358 h 358"/>
                    <a:gd name="T18" fmla="*/ 108 w 110"/>
                    <a:gd name="T19" fmla="*/ 283 h 358"/>
                    <a:gd name="T20" fmla="*/ 96 w 110"/>
                    <a:gd name="T21" fmla="*/ 115 h 358"/>
                    <a:gd name="T22" fmla="*/ 78 w 110"/>
                    <a:gd name="T23" fmla="*/ 58 h 358"/>
                    <a:gd name="T24" fmla="*/ 75 w 110"/>
                    <a:gd name="T25" fmla="*/ 22 h 358"/>
                    <a:gd name="T26" fmla="*/ 60 w 110"/>
                    <a:gd name="T27" fmla="*/ 7 h 35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10" h="358">
                      <a:moveTo>
                        <a:pt x="60" y="7"/>
                      </a:moveTo>
                      <a:cubicBezTo>
                        <a:pt x="51" y="8"/>
                        <a:pt x="42" y="8"/>
                        <a:pt x="33" y="10"/>
                      </a:cubicBezTo>
                      <a:cubicBezTo>
                        <a:pt x="27" y="11"/>
                        <a:pt x="15" y="16"/>
                        <a:pt x="15" y="16"/>
                      </a:cubicBezTo>
                      <a:cubicBezTo>
                        <a:pt x="13" y="28"/>
                        <a:pt x="0" y="49"/>
                        <a:pt x="0" y="49"/>
                      </a:cubicBezTo>
                      <a:cubicBezTo>
                        <a:pt x="4" y="92"/>
                        <a:pt x="5" y="136"/>
                        <a:pt x="12" y="178"/>
                      </a:cubicBezTo>
                      <a:cubicBezTo>
                        <a:pt x="13" y="192"/>
                        <a:pt x="9" y="268"/>
                        <a:pt x="21" y="292"/>
                      </a:cubicBezTo>
                      <a:cubicBezTo>
                        <a:pt x="28" y="306"/>
                        <a:pt x="29" y="311"/>
                        <a:pt x="33" y="328"/>
                      </a:cubicBezTo>
                      <a:cubicBezTo>
                        <a:pt x="35" y="336"/>
                        <a:pt x="31" y="349"/>
                        <a:pt x="39" y="352"/>
                      </a:cubicBezTo>
                      <a:cubicBezTo>
                        <a:pt x="45" y="354"/>
                        <a:pt x="57" y="358"/>
                        <a:pt x="57" y="358"/>
                      </a:cubicBezTo>
                      <a:cubicBezTo>
                        <a:pt x="86" y="351"/>
                        <a:pt x="96" y="307"/>
                        <a:pt x="108" y="283"/>
                      </a:cubicBezTo>
                      <a:cubicBezTo>
                        <a:pt x="107" y="223"/>
                        <a:pt x="110" y="171"/>
                        <a:pt x="96" y="115"/>
                      </a:cubicBezTo>
                      <a:cubicBezTo>
                        <a:pt x="93" y="89"/>
                        <a:pt x="85" y="80"/>
                        <a:pt x="78" y="58"/>
                      </a:cubicBezTo>
                      <a:cubicBezTo>
                        <a:pt x="77" y="46"/>
                        <a:pt x="80" y="33"/>
                        <a:pt x="75" y="22"/>
                      </a:cubicBezTo>
                      <a:cubicBezTo>
                        <a:pt x="65" y="0"/>
                        <a:pt x="50" y="17"/>
                        <a:pt x="60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1" name="Oval 90"/>
                <p:cNvSpPr>
                  <a:spLocks noChangeArrowheads="1"/>
                </p:cNvSpPr>
                <p:nvPr/>
              </p:nvSpPr>
              <p:spPr bwMode="auto">
                <a:xfrm>
                  <a:off x="4792" y="3017"/>
                  <a:ext cx="249" cy="228"/>
                </a:xfrm>
                <a:prstGeom prst="ellipse">
                  <a:avLst/>
                </a:prstGeom>
                <a:noFill/>
                <a:ln w="22225" cap="rnd" algn="ctr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00">
                          <a:alpha val="87057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Oval 91"/>
                <p:cNvSpPr>
                  <a:spLocks noChangeArrowheads="1"/>
                </p:cNvSpPr>
                <p:nvPr/>
              </p:nvSpPr>
              <p:spPr bwMode="auto">
                <a:xfrm>
                  <a:off x="4840" y="3073"/>
                  <a:ext cx="132" cy="15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0000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92"/>
                <p:cNvSpPr>
                  <a:spLocks noChangeShapeType="1"/>
                </p:cNvSpPr>
                <p:nvPr/>
              </p:nvSpPr>
              <p:spPr bwMode="auto">
                <a:xfrm rot="-5400000">
                  <a:off x="4718" y="2680"/>
                  <a:ext cx="665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4" name="Line 93"/>
                <p:cNvSpPr>
                  <a:spLocks noChangeShapeType="1"/>
                </p:cNvSpPr>
                <p:nvPr/>
              </p:nvSpPr>
              <p:spPr bwMode="auto">
                <a:xfrm>
                  <a:off x="4806" y="2513"/>
                  <a:ext cx="101" cy="6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5" name="Freeform 94"/>
                <p:cNvSpPr>
                  <a:spLocks/>
                </p:cNvSpPr>
                <p:nvPr/>
              </p:nvSpPr>
              <p:spPr bwMode="auto">
                <a:xfrm>
                  <a:off x="4680" y="3004"/>
                  <a:ext cx="459" cy="399"/>
                </a:xfrm>
                <a:custGeom>
                  <a:avLst/>
                  <a:gdLst>
                    <a:gd name="T0" fmla="*/ 321 w 459"/>
                    <a:gd name="T1" fmla="*/ 100 h 399"/>
                    <a:gd name="T2" fmla="*/ 317 w 459"/>
                    <a:gd name="T3" fmla="*/ 44 h 399"/>
                    <a:gd name="T4" fmla="*/ 335 w 459"/>
                    <a:gd name="T5" fmla="*/ 26 h 399"/>
                    <a:gd name="T6" fmla="*/ 408 w 459"/>
                    <a:gd name="T7" fmla="*/ 53 h 399"/>
                    <a:gd name="T8" fmla="*/ 440 w 459"/>
                    <a:gd name="T9" fmla="*/ 247 h 399"/>
                    <a:gd name="T10" fmla="*/ 407 w 459"/>
                    <a:gd name="T11" fmla="*/ 355 h 399"/>
                    <a:gd name="T12" fmla="*/ 126 w 459"/>
                    <a:gd name="T13" fmla="*/ 386 h 399"/>
                    <a:gd name="T14" fmla="*/ 18 w 459"/>
                    <a:gd name="T15" fmla="*/ 275 h 399"/>
                    <a:gd name="T16" fmla="*/ 18 w 459"/>
                    <a:gd name="T17" fmla="*/ 145 h 399"/>
                    <a:gd name="T18" fmla="*/ 59 w 459"/>
                    <a:gd name="T19" fmla="*/ 26 h 399"/>
                    <a:gd name="T20" fmla="*/ 116 w 459"/>
                    <a:gd name="T21" fmla="*/ 2 h 399"/>
                    <a:gd name="T22" fmla="*/ 171 w 459"/>
                    <a:gd name="T23" fmla="*/ 35 h 399"/>
                    <a:gd name="T24" fmla="*/ 177 w 459"/>
                    <a:gd name="T25" fmla="*/ 79 h 399"/>
                    <a:gd name="T26" fmla="*/ 156 w 459"/>
                    <a:gd name="T27" fmla="*/ 131 h 399"/>
                    <a:gd name="T28" fmla="*/ 152 w 459"/>
                    <a:gd name="T29" fmla="*/ 164 h 399"/>
                    <a:gd name="T30" fmla="*/ 152 w 459"/>
                    <a:gd name="T31" fmla="*/ 194 h 399"/>
                    <a:gd name="T32" fmla="*/ 225 w 459"/>
                    <a:gd name="T33" fmla="*/ 220 h 399"/>
                    <a:gd name="T34" fmla="*/ 279 w 459"/>
                    <a:gd name="T35" fmla="*/ 212 h 399"/>
                    <a:gd name="T36" fmla="*/ 315 w 459"/>
                    <a:gd name="T37" fmla="*/ 170 h 399"/>
                    <a:gd name="T38" fmla="*/ 324 w 459"/>
                    <a:gd name="T39" fmla="*/ 119 h 399"/>
                    <a:gd name="T40" fmla="*/ 321 w 459"/>
                    <a:gd name="T41" fmla="*/ 100 h 39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459" h="399">
                      <a:moveTo>
                        <a:pt x="321" y="100"/>
                      </a:moveTo>
                      <a:cubicBezTo>
                        <a:pt x="320" y="88"/>
                        <a:pt x="315" y="56"/>
                        <a:pt x="317" y="44"/>
                      </a:cubicBezTo>
                      <a:cubicBezTo>
                        <a:pt x="319" y="32"/>
                        <a:pt x="320" y="25"/>
                        <a:pt x="335" y="26"/>
                      </a:cubicBezTo>
                      <a:cubicBezTo>
                        <a:pt x="350" y="27"/>
                        <a:pt x="391" y="16"/>
                        <a:pt x="408" y="53"/>
                      </a:cubicBezTo>
                      <a:cubicBezTo>
                        <a:pt x="425" y="90"/>
                        <a:pt x="440" y="197"/>
                        <a:pt x="440" y="247"/>
                      </a:cubicBezTo>
                      <a:cubicBezTo>
                        <a:pt x="440" y="297"/>
                        <a:pt x="459" y="332"/>
                        <a:pt x="407" y="355"/>
                      </a:cubicBezTo>
                      <a:cubicBezTo>
                        <a:pt x="355" y="378"/>
                        <a:pt x="191" y="399"/>
                        <a:pt x="126" y="386"/>
                      </a:cubicBezTo>
                      <a:cubicBezTo>
                        <a:pt x="61" y="373"/>
                        <a:pt x="36" y="315"/>
                        <a:pt x="18" y="275"/>
                      </a:cubicBezTo>
                      <a:cubicBezTo>
                        <a:pt x="0" y="235"/>
                        <a:pt x="11" y="186"/>
                        <a:pt x="18" y="145"/>
                      </a:cubicBezTo>
                      <a:cubicBezTo>
                        <a:pt x="25" y="104"/>
                        <a:pt x="43" y="50"/>
                        <a:pt x="59" y="26"/>
                      </a:cubicBezTo>
                      <a:cubicBezTo>
                        <a:pt x="75" y="2"/>
                        <a:pt x="97" y="0"/>
                        <a:pt x="116" y="2"/>
                      </a:cubicBezTo>
                      <a:cubicBezTo>
                        <a:pt x="135" y="4"/>
                        <a:pt x="161" y="22"/>
                        <a:pt x="171" y="35"/>
                      </a:cubicBezTo>
                      <a:cubicBezTo>
                        <a:pt x="181" y="48"/>
                        <a:pt x="179" y="63"/>
                        <a:pt x="177" y="79"/>
                      </a:cubicBezTo>
                      <a:cubicBezTo>
                        <a:pt x="175" y="95"/>
                        <a:pt x="160" y="117"/>
                        <a:pt x="156" y="131"/>
                      </a:cubicBezTo>
                      <a:cubicBezTo>
                        <a:pt x="152" y="145"/>
                        <a:pt x="153" y="154"/>
                        <a:pt x="152" y="164"/>
                      </a:cubicBezTo>
                      <a:cubicBezTo>
                        <a:pt x="151" y="174"/>
                        <a:pt x="140" y="185"/>
                        <a:pt x="152" y="194"/>
                      </a:cubicBezTo>
                      <a:cubicBezTo>
                        <a:pt x="164" y="203"/>
                        <a:pt x="204" y="217"/>
                        <a:pt x="225" y="220"/>
                      </a:cubicBezTo>
                      <a:cubicBezTo>
                        <a:pt x="246" y="223"/>
                        <a:pt x="264" y="220"/>
                        <a:pt x="279" y="212"/>
                      </a:cubicBezTo>
                      <a:cubicBezTo>
                        <a:pt x="294" y="204"/>
                        <a:pt x="308" y="186"/>
                        <a:pt x="315" y="170"/>
                      </a:cubicBezTo>
                      <a:cubicBezTo>
                        <a:pt x="322" y="154"/>
                        <a:pt x="324" y="132"/>
                        <a:pt x="324" y="119"/>
                      </a:cubicBezTo>
                      <a:cubicBezTo>
                        <a:pt x="324" y="106"/>
                        <a:pt x="322" y="112"/>
                        <a:pt x="321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17" name="Line 97"/>
              <p:cNvSpPr>
                <a:spLocks noChangeShapeType="1"/>
              </p:cNvSpPr>
              <p:nvPr/>
            </p:nvSpPr>
            <p:spPr bwMode="auto">
              <a:xfrm>
                <a:off x="3430" y="1326"/>
                <a:ext cx="142" cy="1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18" name="Line 98"/>
              <p:cNvSpPr>
                <a:spLocks noChangeShapeType="1"/>
              </p:cNvSpPr>
              <p:nvPr/>
            </p:nvSpPr>
            <p:spPr bwMode="auto">
              <a:xfrm flipV="1">
                <a:off x="3794" y="1327"/>
                <a:ext cx="156" cy="1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5583217" y="2856151"/>
              <a:ext cx="1430767" cy="196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524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Negrean, Biomed Opt Ex 2014</a:t>
            </a:r>
            <a:endParaRPr lang="ga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/>
              <a:t>31st March.2015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Focus on Microscopy 2015</a:t>
            </a:r>
            <a:endParaRPr lang="en-GB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32" t="-486" r="-1141" b="-568"/>
          <a:stretch/>
        </p:blipFill>
        <p:spPr>
          <a:xfrm>
            <a:off x="381059" y="1602618"/>
            <a:ext cx="6724875" cy="4444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510" y="4180649"/>
            <a:ext cx="66389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5810213" y="2732975"/>
            <a:ext cx="2549793" cy="1384508"/>
            <a:chOff x="8248821" y="4439913"/>
            <a:chExt cx="3447330" cy="2029126"/>
          </a:xfrm>
        </p:grpSpPr>
        <p:pic>
          <p:nvPicPr>
            <p:cNvPr id="21" name="Immagin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8821" y="4439913"/>
              <a:ext cx="3447330" cy="202912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565356" y="5298284"/>
              <a:ext cx="607219" cy="284221"/>
            </a:xfrm>
            <a:prstGeom prst="rect">
              <a:avLst/>
            </a:prstGeom>
            <a:solidFill>
              <a:srgbClr val="D5FEFC"/>
            </a:solidFill>
          </p:spPr>
          <p:txBody>
            <a:bodyPr wrap="square" rtlCol="0">
              <a:spAutoFit/>
            </a:bodyPr>
            <a:lstStyle/>
            <a:p>
              <a:r>
                <a:rPr lang="ga-IE" sz="400" dirty="0" smtClean="0">
                  <a:latin typeface="Helvetica Neue Light"/>
                </a:rPr>
                <a:t>PBST</a:t>
              </a:r>
              <a:endParaRPr lang="ga-IE" sz="1200" dirty="0">
                <a:latin typeface="Helvetica Neue Ligh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632156" y="5298284"/>
              <a:ext cx="642938" cy="255799"/>
            </a:xfrm>
            <a:prstGeom prst="rect">
              <a:avLst/>
            </a:prstGeom>
            <a:solidFill>
              <a:srgbClr val="ECFFFE"/>
            </a:solidFill>
          </p:spPr>
          <p:txBody>
            <a:bodyPr wrap="square" rtlCol="0">
              <a:spAutoFit/>
            </a:bodyPr>
            <a:lstStyle/>
            <a:p>
              <a:r>
                <a:rPr lang="ga-IE" sz="300" dirty="0" smtClean="0">
                  <a:latin typeface="Helvetica Neue Light"/>
                </a:rPr>
                <a:t>30% TDE</a:t>
              </a:r>
              <a:endParaRPr lang="ga-IE" sz="300" dirty="0">
                <a:latin typeface="Helvetica Neue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734673" y="5298282"/>
              <a:ext cx="642936" cy="202983"/>
            </a:xfrm>
            <a:prstGeom prst="rect">
              <a:avLst/>
            </a:prstGeom>
            <a:solidFill>
              <a:srgbClr val="F0FFFE"/>
            </a:solidFill>
          </p:spPr>
          <p:txBody>
            <a:bodyPr wrap="square" rtlCol="0">
              <a:spAutoFit/>
            </a:bodyPr>
            <a:lstStyle/>
            <a:p>
              <a:r>
                <a:rPr lang="ga-IE" sz="300" dirty="0" smtClean="0">
                  <a:latin typeface="Helvetica Neue Light"/>
                </a:rPr>
                <a:t>63% TDE</a:t>
              </a:r>
              <a:endParaRPr lang="ga-IE" sz="300" dirty="0">
                <a:latin typeface="Helvetica Neue Light"/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450" y="2184589"/>
            <a:ext cx="3184125" cy="2488821"/>
          </a:xfrm>
          <a:prstGeom prst="rect">
            <a:avLst/>
          </a:prstGeom>
        </p:spPr>
      </p:pic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  <a:cs typeface="Arial" panose="020B0604020202020204" pitchFamily="34" charset="0"/>
              </a:rPr>
              <a:t>Sample preparation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</a:rPr>
              <a:t>31st March.2015</a:t>
            </a:r>
            <a:endParaRPr lang="en-GB" dirty="0">
              <a:latin typeface="Helvetica Neue Ligh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Helvetica Neue Light"/>
              </a:rPr>
              <a:t>Focus on Microscopy 2015</a:t>
            </a:r>
            <a:endParaRPr lang="en-GB" dirty="0">
              <a:latin typeface="Helvetica Neue Ligh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" y="2907058"/>
            <a:ext cx="1057927" cy="104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sellaDiTesto 7"/>
          <p:cNvSpPr txBox="1"/>
          <p:nvPr/>
        </p:nvSpPr>
        <p:spPr>
          <a:xfrm>
            <a:off x="80636" y="4042648"/>
            <a:ext cx="1565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latin typeface="Helvetica Neue Light"/>
              </a:rPr>
              <a:t>Transgenic animals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04536" y="3453990"/>
            <a:ext cx="7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17" y="1936554"/>
            <a:ext cx="3392671" cy="301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5225872" y="3428998"/>
            <a:ext cx="7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20"/>
          <p:cNvSpPr txBox="1"/>
          <p:nvPr/>
        </p:nvSpPr>
        <p:spPr>
          <a:xfrm>
            <a:off x="10185040" y="4999444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 err="1" smtClean="0">
                <a:latin typeface="Helvetica Neue Light"/>
              </a:rPr>
              <a:t>Mounting</a:t>
            </a:r>
            <a:endParaRPr lang="it-IT" sz="2000" dirty="0" smtClean="0">
              <a:latin typeface="Helvetica Neue Light"/>
            </a:endParaRPr>
          </a:p>
        </p:txBody>
      </p:sp>
      <p:sp>
        <p:nvSpPr>
          <p:cNvPr id="15" name="CasellaDiTesto 20"/>
          <p:cNvSpPr txBox="1"/>
          <p:nvPr/>
        </p:nvSpPr>
        <p:spPr>
          <a:xfrm>
            <a:off x="2508290" y="4999444"/>
            <a:ext cx="224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ga-IE" sz="2000" dirty="0" smtClean="0">
                <a:latin typeface="Helvetica Neue Light"/>
              </a:rPr>
              <a:t>CLARITY protocol</a:t>
            </a:r>
            <a:endParaRPr lang="it-IT" sz="2000" dirty="0" smtClean="0">
              <a:latin typeface="Helvetica Neue Ligh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206098" y="3418760"/>
            <a:ext cx="7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20"/>
          <p:cNvSpPr txBox="1"/>
          <p:nvPr/>
        </p:nvSpPr>
        <p:spPr>
          <a:xfrm>
            <a:off x="5882995" y="4065989"/>
            <a:ext cx="2404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2000" dirty="0" smtClean="0">
                <a:latin typeface="Helvetica Neue Light"/>
              </a:rPr>
              <a:t>Refractive index matching</a:t>
            </a:r>
          </a:p>
          <a:p>
            <a:pPr algn="ctr"/>
            <a:r>
              <a:rPr lang="ga-IE" sz="2000" dirty="0">
                <a:latin typeface="Helvetica Neue Light"/>
              </a:rPr>
              <a:t>w</a:t>
            </a:r>
            <a:r>
              <a:rPr lang="ga-IE" sz="2000" dirty="0" smtClean="0">
                <a:latin typeface="Helvetica Neue Light"/>
              </a:rPr>
              <a:t>ith TDE</a:t>
            </a:r>
            <a:endParaRPr lang="it-IT" sz="2000" dirty="0" smtClean="0">
              <a:latin typeface="Helvetica Neue Light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0"/>
          <p:cNvSpPr/>
          <p:nvPr/>
        </p:nvSpPr>
        <p:spPr>
          <a:xfrm>
            <a:off x="8859165" y="1442688"/>
            <a:ext cx="3021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Chung et al., Nature 2013</a:t>
            </a:r>
          </a:p>
          <a:p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Costantini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Sci. Rep. </a:t>
            </a: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accepted</a:t>
            </a:r>
            <a:endParaRPr lang="it-IT" sz="1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40" y="1750288"/>
            <a:ext cx="2471531" cy="2148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6145537" y="4119786"/>
            <a:ext cx="2485334" cy="20927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709" y="1766496"/>
            <a:ext cx="2752036" cy="444603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8459" y="1226566"/>
            <a:ext cx="5513068" cy="4895121"/>
            <a:chOff x="-947339" y="1678514"/>
            <a:chExt cx="5513068" cy="4895121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339" y="2197578"/>
              <a:ext cx="5513068" cy="4376057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1959378" y="1678514"/>
              <a:ext cx="1918394" cy="1275597"/>
              <a:chOff x="1749828" y="-130210"/>
              <a:chExt cx="1918394" cy="1275597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1">
                <a:off x="2015575" y="876320"/>
                <a:ext cx="1135926" cy="14169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1940472" y="261941"/>
                <a:ext cx="309654" cy="88344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749828" y="-130210"/>
                <a:ext cx="4866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800" dirty="0" smtClean="0">
                    <a:latin typeface="Helvetica Neue Light"/>
                  </a:rPr>
                  <a:t>z</a:t>
                </a:r>
                <a:endParaRPr lang="ga-IE" sz="2800" dirty="0">
                  <a:latin typeface="Helvetica Neue Ligh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135516" y="571281"/>
                <a:ext cx="532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800" dirty="0" smtClean="0">
                    <a:latin typeface="Helvetica Neue Light"/>
                  </a:rPr>
                  <a:t>x </a:t>
                </a:r>
                <a:endParaRPr lang="ga-IE" sz="2800" dirty="0">
                  <a:latin typeface="Helvetica Neue Light"/>
                </a:endParaRPr>
              </a:p>
            </p:txBody>
          </p:sp>
        </p:grp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</a:rPr>
              <a:t>31st March.2015</a:t>
            </a:r>
            <a:endParaRPr lang="en-GB" dirty="0">
              <a:latin typeface="Helvetica Neue Light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Helvetica Neue Light"/>
              </a:rPr>
              <a:t>Focus on Microscopy 2015</a:t>
            </a:r>
            <a:endParaRPr lang="en-GB" dirty="0">
              <a:latin typeface="Helvetica Neue Light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  <a:cs typeface="Arial" panose="020B0604020202020204" pitchFamily="34" charset="0"/>
              </a:rPr>
              <a:t>Sample chamber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4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</a:rPr>
              <a:t>31st March.2015</a:t>
            </a:r>
            <a:endParaRPr lang="en-GB" dirty="0">
              <a:latin typeface="Helvetica Neue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Helvetica Neue Light"/>
              </a:rPr>
              <a:t>Focus on Microscopy 2015</a:t>
            </a:r>
            <a:endParaRPr lang="en-GB" dirty="0">
              <a:latin typeface="Helvetica Neue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0"/>
          <a:stretch/>
        </p:blipFill>
        <p:spPr>
          <a:xfrm>
            <a:off x="306289" y="2702257"/>
            <a:ext cx="5559712" cy="344972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94093" y="1415909"/>
            <a:ext cx="487424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000" u="sng" dirty="0" smtClean="0">
                <a:latin typeface="Helvetica Neue Light"/>
                <a:cs typeface="Arial" panose="020B0604020202020204" pitchFamily="34" charset="0"/>
              </a:rPr>
              <a:t>Objective: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 Neue Light"/>
                <a:cs typeface="Arial" panose="020B0604020202020204" pitchFamily="34" charset="0"/>
              </a:rPr>
              <a:t>correction collar </a:t>
            </a:r>
            <a:r>
              <a:rPr lang="en-US" sz="2000" dirty="0">
                <a:latin typeface="Helvetica Neue Light"/>
                <a:cs typeface="Arial" panose="020B0604020202020204" pitchFamily="34" charset="0"/>
              </a:rPr>
              <a:t>for </a:t>
            </a: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n =</a:t>
            </a:r>
            <a:r>
              <a:rPr lang="en-US" sz="2000" dirty="0" smtClean="0">
                <a:latin typeface="Helvetica Neue Light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Helvetica Neue Light"/>
                <a:cs typeface="Arial" panose="020B0604020202020204" pitchFamily="34" charset="0"/>
              </a:rPr>
              <a:t>1.41 </a:t>
            </a: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-</a:t>
            </a:r>
            <a:r>
              <a:rPr lang="en-US" sz="2000" dirty="0" smtClean="0">
                <a:latin typeface="Helvetica Neue Light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Helvetica Neue Light"/>
                <a:cs typeface="Arial" panose="020B0604020202020204" pitchFamily="34" charset="0"/>
              </a:rPr>
              <a:t>1.52 </a:t>
            </a:r>
            <a:endParaRPr lang="ga-IE" sz="2000" dirty="0" smtClean="0">
              <a:latin typeface="Helvetica Neue Ligh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 Neue Light"/>
                <a:cs typeface="Arial" panose="020B0604020202020204" pitchFamily="34" charset="0"/>
              </a:rPr>
              <a:t>Olympus</a:t>
            </a:r>
            <a:r>
              <a:rPr lang="en-US" sz="2000" dirty="0">
                <a:latin typeface="Helvetica Neue Light"/>
                <a:cs typeface="Arial" panose="020B0604020202020204" pitchFamily="34" charset="0"/>
              </a:rPr>
              <a:t>, </a:t>
            </a:r>
            <a:r>
              <a:rPr lang="en-US" sz="2000" dirty="0" smtClean="0">
                <a:latin typeface="Helvetica Neue Light"/>
                <a:cs typeface="Arial" panose="020B0604020202020204" pitchFamily="34" charset="0"/>
              </a:rPr>
              <a:t>XLSLPLN25XGMP</a:t>
            </a:r>
            <a:endParaRPr lang="ga-IE" sz="2000" dirty="0" smtClean="0">
              <a:latin typeface="Helvetica Neue Ligh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 Neue Light"/>
                <a:cs typeface="Arial" panose="020B0604020202020204" pitchFamily="34" charset="0"/>
              </a:rPr>
              <a:t>25x</a:t>
            </a: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 magnification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 Neue Light"/>
                <a:cs typeface="Arial" panose="020B0604020202020204" pitchFamily="34" charset="0"/>
              </a:rPr>
              <a:t>1.0</a:t>
            </a: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Helvetica Neue Light"/>
                <a:cs typeface="Arial" panose="020B0604020202020204" pitchFamily="34" charset="0"/>
              </a:rPr>
              <a:t>NA</a:t>
            </a:r>
            <a:endParaRPr lang="ga-IE" sz="2000" dirty="0" smtClean="0">
              <a:latin typeface="Helvetica Neue Ligh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EFL 7.2mm</a:t>
            </a:r>
            <a:endParaRPr lang="en-US" sz="2000" dirty="0">
              <a:latin typeface="Helvetica Neue Ligh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WD </a:t>
            </a:r>
            <a:r>
              <a:rPr lang="en-US" sz="2000" dirty="0" smtClean="0">
                <a:latin typeface="Helvetica Neue Light"/>
                <a:cs typeface="Arial" panose="020B0604020202020204" pitchFamily="34" charset="0"/>
              </a:rPr>
              <a:t>8mm</a:t>
            </a:r>
            <a:endParaRPr lang="ga-IE" sz="2000" dirty="0" smtClean="0">
              <a:latin typeface="Helvetica Neue Ligh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Depth of field: ≈1µm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Back aperture: 14.4mm</a:t>
            </a:r>
            <a:endParaRPr lang="ga-IE" sz="2000" u="sng" dirty="0">
              <a:latin typeface="Helvetica Neue Ligh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  <a:cs typeface="Arial" panose="020B0604020202020204" pitchFamily="34" charset="0"/>
              </a:rPr>
              <a:t>FN 18mm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ga-IE" dirty="0" smtClean="0">
                <a:latin typeface="Helvetica Neue Light"/>
                <a:cs typeface="Arial" panose="020B0604020202020204" pitchFamily="34" charset="0"/>
              </a:rPr>
              <a:t>Specialised high RI immersion objective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0332" t="16866" r="46285" b="27413"/>
          <a:stretch/>
        </p:blipFill>
        <p:spPr>
          <a:xfrm rot="16200000">
            <a:off x="3952239" y="1136804"/>
            <a:ext cx="1962749" cy="2520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  <a:cs typeface="Arial" panose="020B0604020202020204" pitchFamily="34" charset="0"/>
              </a:rPr>
              <a:t>31st March.2015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Helvetica Neue Light"/>
                <a:cs typeface="Arial" panose="020B0604020202020204" pitchFamily="34" charset="0"/>
              </a:rPr>
              <a:t>Focus on Microscopy 2015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ga-IE" dirty="0" smtClean="0">
                <a:latin typeface="Helvetica Neue Light"/>
                <a:cs typeface="Arial" panose="020B0604020202020204" pitchFamily="34" charset="0"/>
              </a:rPr>
              <a:t>Whole mouse brain tomograhpy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162236" y="1417638"/>
            <a:ext cx="8715901" cy="4178392"/>
            <a:chOff x="-2748990" y="-32439"/>
            <a:chExt cx="15153720" cy="7264674"/>
          </a:xfrm>
        </p:grpSpPr>
        <p:pic>
          <p:nvPicPr>
            <p:cNvPr id="48" name="Immagin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95"/>
            <a:stretch/>
          </p:blipFill>
          <p:spPr>
            <a:xfrm>
              <a:off x="4992536" y="47159"/>
              <a:ext cx="5016554" cy="7170544"/>
            </a:xfrm>
            <a:prstGeom prst="rect">
              <a:avLst/>
            </a:prstGeom>
          </p:spPr>
        </p:pic>
        <p:grpSp>
          <p:nvGrpSpPr>
            <p:cNvPr id="49" name="Group 48"/>
            <p:cNvGrpSpPr/>
            <p:nvPr/>
          </p:nvGrpSpPr>
          <p:grpSpPr>
            <a:xfrm>
              <a:off x="5020824" y="31082"/>
              <a:ext cx="4861697" cy="721797"/>
              <a:chOff x="5077974" y="31082"/>
              <a:chExt cx="4861697" cy="721797"/>
            </a:xfrm>
          </p:grpSpPr>
          <p:sp>
            <p:nvSpPr>
              <p:cNvPr id="91" name="CasellaDiTesto 41"/>
              <p:cNvSpPr txBox="1"/>
              <p:nvPr/>
            </p:nvSpPr>
            <p:spPr>
              <a:xfrm>
                <a:off x="5077974" y="31082"/>
                <a:ext cx="1826955" cy="721797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  <a:latin typeface="Helvetica Neue Light"/>
                    <a:cs typeface="Arial" panose="020B0604020202020204" pitchFamily="34" charset="0"/>
                  </a:rPr>
                  <a:t>PV</a:t>
                </a:r>
                <a:endParaRPr lang="en-US" sz="4000" dirty="0">
                  <a:solidFill>
                    <a:schemeClr val="bg1"/>
                  </a:solidFill>
                  <a:latin typeface="Helvetica Neue Light"/>
                  <a:cs typeface="Arial" panose="020B0604020202020204" pitchFamily="34" charset="0"/>
                </a:endParaRPr>
              </a:p>
            </p:txBody>
          </p:sp>
          <p:sp>
            <p:nvSpPr>
              <p:cNvPr id="92" name="CasellaDiTesto 43"/>
              <p:cNvSpPr txBox="1"/>
              <p:nvPr/>
            </p:nvSpPr>
            <p:spPr>
              <a:xfrm>
                <a:off x="6823304" y="31082"/>
                <a:ext cx="1598996" cy="721797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  <a:latin typeface="Helvetica Neue Light"/>
                    <a:cs typeface="Arial" panose="020B0604020202020204" pitchFamily="34" charset="0"/>
                  </a:rPr>
                  <a:t>GAD</a:t>
                </a:r>
                <a:endParaRPr lang="en-US" sz="4000" dirty="0">
                  <a:solidFill>
                    <a:schemeClr val="bg1"/>
                  </a:solidFill>
                  <a:latin typeface="Helvetica Neue Light"/>
                  <a:cs typeface="Arial" panose="020B0604020202020204" pitchFamily="34" charset="0"/>
                </a:endParaRPr>
              </a:p>
            </p:txBody>
          </p:sp>
          <p:sp>
            <p:nvSpPr>
              <p:cNvPr id="93" name="CasellaDiTesto 44"/>
              <p:cNvSpPr txBox="1"/>
              <p:nvPr/>
            </p:nvSpPr>
            <p:spPr>
              <a:xfrm>
                <a:off x="8340675" y="31082"/>
                <a:ext cx="1598996" cy="721797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  <a:latin typeface="Helvetica Neue Light"/>
                    <a:cs typeface="Arial" panose="020B0604020202020204" pitchFamily="34" charset="0"/>
                  </a:rPr>
                  <a:t>PI</a:t>
                </a:r>
                <a:endParaRPr lang="en-US" sz="4000" dirty="0">
                  <a:solidFill>
                    <a:schemeClr val="bg1"/>
                  </a:solidFill>
                  <a:latin typeface="Helvetica Neue Light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0" name="Connettore 1 72"/>
            <p:cNvCxnSpPr/>
            <p:nvPr/>
          </p:nvCxnSpPr>
          <p:spPr>
            <a:xfrm>
              <a:off x="7454435" y="6849734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uppo 22"/>
            <p:cNvGrpSpPr/>
            <p:nvPr/>
          </p:nvGrpSpPr>
          <p:grpSpPr>
            <a:xfrm>
              <a:off x="7023613" y="2339964"/>
              <a:ext cx="1137546" cy="573193"/>
              <a:chOff x="1348912" y="4381081"/>
              <a:chExt cx="538891" cy="209397"/>
            </a:xfrm>
          </p:grpSpPr>
          <p:cxnSp>
            <p:nvCxnSpPr>
              <p:cNvPr id="87" name="Connettore 1 99"/>
              <p:cNvCxnSpPr>
                <a:cxnSpLocks noChangeAspect="1"/>
              </p:cNvCxnSpPr>
              <p:nvPr/>
            </p:nvCxnSpPr>
            <p:spPr>
              <a:xfrm>
                <a:off x="1348912" y="4496362"/>
                <a:ext cx="317993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1 100"/>
              <p:cNvCxnSpPr>
                <a:cxnSpLocks noChangeAspect="1"/>
              </p:cNvCxnSpPr>
              <p:nvPr/>
            </p:nvCxnSpPr>
            <p:spPr>
              <a:xfrm flipV="1">
                <a:off x="1664785" y="4471946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1 101"/>
              <p:cNvCxnSpPr>
                <a:cxnSpLocks noChangeAspect="1"/>
              </p:cNvCxnSpPr>
              <p:nvPr/>
            </p:nvCxnSpPr>
            <p:spPr>
              <a:xfrm>
                <a:off x="1574534" y="4384677"/>
                <a:ext cx="313268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1 102"/>
              <p:cNvCxnSpPr>
                <a:cxnSpLocks noChangeAspect="1"/>
              </p:cNvCxnSpPr>
              <p:nvPr/>
            </p:nvCxnSpPr>
            <p:spPr>
              <a:xfrm flipV="1">
                <a:off x="1351517" y="4381081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nettore 1 73"/>
            <p:cNvCxnSpPr/>
            <p:nvPr/>
          </p:nvCxnSpPr>
          <p:spPr>
            <a:xfrm>
              <a:off x="5822069" y="6851848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po 23"/>
            <p:cNvGrpSpPr>
              <a:grpSpLocks noChangeAspect="1"/>
            </p:cNvGrpSpPr>
            <p:nvPr/>
          </p:nvGrpSpPr>
          <p:grpSpPr>
            <a:xfrm>
              <a:off x="5399327" y="3112832"/>
              <a:ext cx="1217080" cy="490736"/>
              <a:chOff x="493699" y="4739277"/>
              <a:chExt cx="564633" cy="209397"/>
            </a:xfrm>
          </p:grpSpPr>
          <p:cxnSp>
            <p:nvCxnSpPr>
              <p:cNvPr id="83" name="Connettore 1 103"/>
              <p:cNvCxnSpPr/>
              <p:nvPr/>
            </p:nvCxnSpPr>
            <p:spPr>
              <a:xfrm>
                <a:off x="493699" y="4854558"/>
                <a:ext cx="340706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ttore 1 104"/>
              <p:cNvCxnSpPr/>
              <p:nvPr/>
            </p:nvCxnSpPr>
            <p:spPr>
              <a:xfrm flipV="1">
                <a:off x="827547" y="4830142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ttore 1 105"/>
              <p:cNvCxnSpPr/>
              <p:nvPr/>
            </p:nvCxnSpPr>
            <p:spPr>
              <a:xfrm>
                <a:off x="707542" y="4739278"/>
                <a:ext cx="35079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ttore 1 106"/>
              <p:cNvCxnSpPr/>
              <p:nvPr/>
            </p:nvCxnSpPr>
            <p:spPr>
              <a:xfrm flipV="1">
                <a:off x="493699" y="4739277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Connettore 1 74"/>
            <p:cNvCxnSpPr/>
            <p:nvPr/>
          </p:nvCxnSpPr>
          <p:spPr>
            <a:xfrm>
              <a:off x="9015871" y="6849738"/>
              <a:ext cx="232264" cy="85888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uppo 21"/>
            <p:cNvGrpSpPr>
              <a:grpSpLocks/>
            </p:cNvGrpSpPr>
            <p:nvPr/>
          </p:nvGrpSpPr>
          <p:grpSpPr>
            <a:xfrm>
              <a:off x="8566635" y="4005474"/>
              <a:ext cx="1129486" cy="693964"/>
              <a:chOff x="2223683" y="5759908"/>
              <a:chExt cx="594484" cy="206146"/>
            </a:xfrm>
          </p:grpSpPr>
          <p:cxnSp>
            <p:nvCxnSpPr>
              <p:cNvPr id="79" name="Connettore 1 107"/>
              <p:cNvCxnSpPr/>
              <p:nvPr/>
            </p:nvCxnSpPr>
            <p:spPr>
              <a:xfrm>
                <a:off x="2223683" y="5875189"/>
                <a:ext cx="350790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ttore 1 108"/>
              <p:cNvCxnSpPr/>
              <p:nvPr/>
            </p:nvCxnSpPr>
            <p:spPr>
              <a:xfrm flipV="1">
                <a:off x="2568315" y="5847178"/>
                <a:ext cx="249851" cy="118533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ttore 1 109"/>
              <p:cNvCxnSpPr/>
              <p:nvPr/>
            </p:nvCxnSpPr>
            <p:spPr>
              <a:xfrm>
                <a:off x="2437527" y="5759910"/>
                <a:ext cx="38064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ttore 1 110"/>
              <p:cNvCxnSpPr/>
              <p:nvPr/>
            </p:nvCxnSpPr>
            <p:spPr>
              <a:xfrm flipV="1">
                <a:off x="2223683" y="5759908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CasellaDiTesto 129"/>
            <p:cNvSpPr txBox="1"/>
            <p:nvPr/>
          </p:nvSpPr>
          <p:spPr>
            <a:xfrm>
              <a:off x="4960668" y="18691"/>
              <a:ext cx="608837" cy="833055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2400" dirty="0" smtClean="0">
                  <a:solidFill>
                    <a:schemeClr val="bg1"/>
                  </a:solidFill>
                  <a:latin typeface="Helvetica Neue Light"/>
                  <a:cs typeface="Arial" panose="020B0604020202020204" pitchFamily="34" charset="0"/>
                </a:rPr>
                <a:t>B</a:t>
              </a:r>
              <a:endParaRPr lang="en-US" sz="4000" dirty="0">
                <a:solidFill>
                  <a:schemeClr val="bg1"/>
                </a:solidFill>
                <a:latin typeface="Helvetica Neue Light"/>
                <a:cs typeface="Arial" panose="020B060402020202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0122867" y="29117"/>
              <a:ext cx="2281863" cy="7177173"/>
              <a:chOff x="10122867" y="40530"/>
              <a:chExt cx="2281863" cy="7177173"/>
            </a:xfrm>
          </p:grpSpPr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128548" y="40530"/>
                <a:ext cx="2270507" cy="2304000"/>
                <a:chOff x="5834847" y="3569800"/>
                <a:chExt cx="1557643" cy="1580620"/>
              </a:xfrm>
            </p:grpSpPr>
            <p:pic>
              <p:nvPicPr>
                <p:cNvPr id="76" name="Immagine 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847" y="3570217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77" name="CasellaDiTesto 131"/>
                <p:cNvSpPr txBox="1"/>
                <p:nvPr/>
              </p:nvSpPr>
              <p:spPr>
                <a:xfrm>
                  <a:off x="5856286" y="3569800"/>
                  <a:ext cx="516786" cy="57150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2400" b="1" dirty="0" smtClean="0">
                      <a:solidFill>
                        <a:schemeClr val="bg1"/>
                      </a:solidFill>
                      <a:latin typeface="Helvetica Neue Light"/>
                      <a:cs typeface="Arial" panose="020B0604020202020204" pitchFamily="34" charset="0"/>
                    </a:rPr>
                    <a:t>C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CasellaDiTesto 61"/>
                <p:cNvSpPr txBox="1"/>
                <p:nvPr/>
              </p:nvSpPr>
              <p:spPr>
                <a:xfrm>
                  <a:off x="6711787" y="3569800"/>
                  <a:ext cx="657664" cy="439620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dirty="0">
                      <a:solidFill>
                        <a:schemeClr val="bg1"/>
                      </a:solidFill>
                      <a:latin typeface="Helvetica Neue Light"/>
                      <a:cs typeface="Arial" panose="020B0604020202020204" pitchFamily="34" charset="0"/>
                    </a:rPr>
                    <a:t>PV</a:t>
                  </a:r>
                  <a:endParaRPr lang="en-US" sz="2000" dirty="0">
                    <a:solidFill>
                      <a:schemeClr val="bg1"/>
                    </a:solidFill>
                    <a:latin typeface="Helvetica Neue Light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1" name="Group 60"/>
              <p:cNvGrpSpPr>
                <a:grpSpLocks noChangeAspect="1"/>
              </p:cNvGrpSpPr>
              <p:nvPr/>
            </p:nvGrpSpPr>
            <p:grpSpPr>
              <a:xfrm>
                <a:off x="10122867" y="2477117"/>
                <a:ext cx="2281863" cy="2304000"/>
                <a:chOff x="7512140" y="3556992"/>
                <a:chExt cx="1565021" cy="1580203"/>
              </a:xfrm>
            </p:grpSpPr>
            <p:pic>
              <p:nvPicPr>
                <p:cNvPr id="70" name="Immagine 1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2140" y="3556992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71" name="CasellaDiTesto 130"/>
                <p:cNvSpPr txBox="1"/>
                <p:nvPr/>
              </p:nvSpPr>
              <p:spPr>
                <a:xfrm>
                  <a:off x="7558506" y="3561698"/>
                  <a:ext cx="458516" cy="57135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2400" b="1" dirty="0" smtClean="0">
                      <a:solidFill>
                        <a:schemeClr val="bg1"/>
                      </a:solidFill>
                      <a:latin typeface="Helvetica Neue Light"/>
                      <a:cs typeface="Arial" panose="020B0604020202020204" pitchFamily="34" charset="0"/>
                    </a:rPr>
                    <a:t>D</a:t>
                  </a:r>
                  <a:endParaRPr lang="en-US" sz="2400" b="1" dirty="0">
                    <a:solidFill>
                      <a:schemeClr val="bg1"/>
                    </a:solidFill>
                    <a:latin typeface="Helvetica Neue Ligh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CasellaDiTesto 62"/>
                <p:cNvSpPr txBox="1"/>
                <p:nvPr/>
              </p:nvSpPr>
              <p:spPr>
                <a:xfrm>
                  <a:off x="8182275" y="3571028"/>
                  <a:ext cx="894886" cy="43950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dirty="0">
                      <a:solidFill>
                        <a:schemeClr val="bg1"/>
                      </a:solidFill>
                      <a:latin typeface="Helvetica Neue Light"/>
                      <a:cs typeface="Arial" panose="020B0604020202020204" pitchFamily="34" charset="0"/>
                    </a:rPr>
                    <a:t>GAD</a:t>
                  </a:r>
                  <a:endParaRPr lang="en-US" sz="3600" dirty="0">
                    <a:solidFill>
                      <a:schemeClr val="bg1"/>
                    </a:solidFill>
                    <a:latin typeface="Helvetica Neue Light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5" name="Group 64"/>
              <p:cNvGrpSpPr>
                <a:grpSpLocks noChangeAspect="1"/>
              </p:cNvGrpSpPr>
              <p:nvPr/>
            </p:nvGrpSpPr>
            <p:grpSpPr>
              <a:xfrm>
                <a:off x="10129338" y="4913703"/>
                <a:ext cx="2268927" cy="2304000"/>
                <a:chOff x="6566305" y="5620316"/>
                <a:chExt cx="1557643" cy="1581721"/>
              </a:xfrm>
            </p:grpSpPr>
            <p:pic>
              <p:nvPicPr>
                <p:cNvPr id="66" name="Immagine 3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6305" y="5621834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67" name="CasellaDiTesto 132"/>
                <p:cNvSpPr txBox="1"/>
                <p:nvPr/>
              </p:nvSpPr>
              <p:spPr>
                <a:xfrm>
                  <a:off x="6587744" y="5629560"/>
                  <a:ext cx="277303" cy="571901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2400" b="1" dirty="0" smtClean="0">
                      <a:solidFill>
                        <a:schemeClr val="bg1"/>
                      </a:solidFill>
                      <a:latin typeface="Helvetica Neue Light"/>
                      <a:cs typeface="Arial" panose="020B0604020202020204" pitchFamily="34" charset="0"/>
                    </a:rPr>
                    <a:t>E</a:t>
                  </a:r>
                  <a:endParaRPr lang="en-US" sz="2400" b="1" dirty="0">
                    <a:solidFill>
                      <a:schemeClr val="bg1"/>
                    </a:solidFill>
                    <a:latin typeface="Helvetica Neue Ligh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CasellaDiTesto 63"/>
                <p:cNvSpPr txBox="1"/>
                <p:nvPr/>
              </p:nvSpPr>
              <p:spPr>
                <a:xfrm>
                  <a:off x="7556108" y="5620316"/>
                  <a:ext cx="567840" cy="454058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dirty="0">
                      <a:solidFill>
                        <a:schemeClr val="bg1"/>
                      </a:solidFill>
                      <a:latin typeface="Helvetica Neue Light"/>
                      <a:cs typeface="Arial" panose="020B0604020202020204" pitchFamily="34" charset="0"/>
                    </a:rPr>
                    <a:t>PI</a:t>
                  </a:r>
                  <a:endParaRPr lang="en-US" sz="3600" dirty="0">
                    <a:solidFill>
                      <a:schemeClr val="bg1"/>
                    </a:solidFill>
                    <a:latin typeface="Helvetica Neue Light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t="5721" r="3706" b="3262"/>
            <a:stretch/>
          </p:blipFill>
          <p:spPr>
            <a:xfrm>
              <a:off x="-2748990" y="32235"/>
              <a:ext cx="7660465" cy="7200000"/>
            </a:xfrm>
            <a:prstGeom prst="rect">
              <a:avLst/>
            </a:prstGeom>
          </p:spPr>
        </p:pic>
        <p:sp>
          <p:nvSpPr>
            <p:cNvPr id="59" name="CasellaDiTesto 129"/>
            <p:cNvSpPr txBox="1"/>
            <p:nvPr/>
          </p:nvSpPr>
          <p:spPr>
            <a:xfrm>
              <a:off x="-2729864" y="-32439"/>
              <a:ext cx="608837" cy="833055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2400" dirty="0" smtClean="0">
                  <a:solidFill>
                    <a:schemeClr val="bg1"/>
                  </a:solidFill>
                  <a:latin typeface="Helvetica Neue Light"/>
                  <a:cs typeface="Arial" panose="020B0604020202020204" pitchFamily="34" charset="0"/>
                </a:rPr>
                <a:t>A</a:t>
              </a:r>
              <a:endParaRPr lang="en-US" sz="4000" dirty="0">
                <a:solidFill>
                  <a:schemeClr val="bg1"/>
                </a:solidFill>
                <a:latin typeface="Helvetica Neue Light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013457" y="1454173"/>
            <a:ext cx="31418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ga-IE" sz="1600" dirty="0" smtClean="0">
                <a:latin typeface="Helvetica Neue Light"/>
                <a:cs typeface="Arial" panose="020B0604020202020204" pitchFamily="34" charset="0"/>
              </a:rPr>
              <a:t>T</a:t>
            </a:r>
            <a:r>
              <a:rPr lang="en-US" sz="1600" dirty="0" err="1" smtClean="0">
                <a:latin typeface="Helvetica Neue Light"/>
                <a:cs typeface="Arial" panose="020B0604020202020204" pitchFamily="34" charset="0"/>
              </a:rPr>
              <a:t>ransgenic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Helvetica Neue Light"/>
                <a:cs typeface="Arial" panose="020B0604020202020204" pitchFamily="34" charset="0"/>
              </a:rPr>
              <a:t>mouse brains treated 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with</a:t>
            </a:r>
            <a:r>
              <a:rPr lang="ga-IE" sz="1600" dirty="0" smtClean="0">
                <a:latin typeface="Helvetica Neue Light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CLARITY </a:t>
            </a:r>
            <a:r>
              <a:rPr lang="en-US" sz="1600" dirty="0">
                <a:latin typeface="Helvetica Neue Light"/>
                <a:cs typeface="Arial" panose="020B0604020202020204" pitchFamily="34" charset="0"/>
              </a:rPr>
              <a:t>and cleared with TDE 63% imaged with Olympus, 25X objective. </a:t>
            </a:r>
            <a:endParaRPr lang="en-US" sz="1600" dirty="0" smtClean="0">
              <a:latin typeface="Helvetica Neue Light"/>
              <a:cs typeface="Arial" panose="020B0604020202020204" pitchFamily="34" charset="0"/>
            </a:endParaRPr>
          </a:p>
          <a:p>
            <a:pPr marL="342900" indent="-342900" algn="just">
              <a:buAutoNum type="alphaUcParenBoth"/>
            </a:pP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3D </a:t>
            </a:r>
            <a:r>
              <a:rPr lang="en-US" sz="1600" dirty="0">
                <a:latin typeface="Helvetica Neue Light"/>
                <a:cs typeface="Arial" panose="020B0604020202020204" pitchFamily="34" charset="0"/>
              </a:rPr>
              <a:t>rendering 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of</a:t>
            </a:r>
            <a:r>
              <a:rPr lang="ga-IE" sz="1600" dirty="0" smtClean="0">
                <a:latin typeface="Helvetica Neue Light"/>
                <a:cs typeface="Arial" panose="020B0604020202020204" pitchFamily="34" charset="0"/>
              </a:rPr>
              <a:t> a </a:t>
            </a:r>
            <a:r>
              <a:rPr lang="ga-IE" sz="1600" dirty="0">
                <a:latin typeface="Helvetica Neue Light"/>
                <a:cs typeface="Arial" panose="020B0604020202020204" pitchFamily="34" charset="0"/>
              </a:rPr>
              <a:t>parvalbumin-dTomato brain. </a:t>
            </a:r>
            <a:endParaRPr lang="it-IT" sz="1600" dirty="0" smtClean="0">
              <a:latin typeface="Helvetica Neue Light"/>
              <a:cs typeface="Arial" panose="020B0604020202020204" pitchFamily="34" charset="0"/>
            </a:endParaRPr>
          </a:p>
          <a:p>
            <a:pPr marL="342900" indent="-342900" algn="just">
              <a:buAutoNum type="alphaUcParenBoth"/>
            </a:pPr>
            <a:r>
              <a:rPr lang="ga-IE" sz="1600" dirty="0" smtClean="0">
                <a:latin typeface="Helvetica Neue Light"/>
                <a:cs typeface="Arial" panose="020B0604020202020204" pitchFamily="34" charset="0"/>
              </a:rPr>
              <a:t>3D </a:t>
            </a:r>
            <a:r>
              <a:rPr lang="ga-IE" sz="1600" dirty="0">
                <a:latin typeface="Helvetica Neue Light"/>
                <a:cs typeface="Arial" panose="020B0604020202020204" pitchFamily="34" charset="0"/>
              </a:rPr>
              <a:t>rendering of stacks from PV-dTomato mouse brain, </a:t>
            </a:r>
            <a:r>
              <a:rPr lang="ga-IE" sz="1600" dirty="0" smtClean="0">
                <a:latin typeface="Helvetica Neue Light"/>
                <a:cs typeface="Arial" panose="020B0604020202020204" pitchFamily="34" charset="0"/>
              </a:rPr>
              <a:t>GAD</a:t>
            </a:r>
            <a:r>
              <a:rPr lang="it-IT" sz="1600" dirty="0" smtClean="0">
                <a:latin typeface="Helvetica Neue Light"/>
                <a:cs typeface="Arial" panose="020B0604020202020204" pitchFamily="34" charset="0"/>
              </a:rPr>
              <a:t>-</a:t>
            </a:r>
            <a:r>
              <a:rPr lang="ga-IE" sz="1600" dirty="0" smtClean="0">
                <a:latin typeface="Helvetica Neue Light"/>
                <a:cs typeface="Arial" panose="020B0604020202020204" pitchFamily="34" charset="0"/>
              </a:rPr>
              <a:t>dTomato 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mouse </a:t>
            </a:r>
            <a:r>
              <a:rPr lang="en-US" sz="1600" dirty="0">
                <a:latin typeface="Helvetica Neue Light"/>
                <a:cs typeface="Arial" panose="020B0604020202020204" pitchFamily="34" charset="0"/>
              </a:rPr>
              <a:t>brain, PI stained mouse brain, scale bar = 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400</a:t>
            </a:r>
            <a:r>
              <a:rPr lang="ga-IE" sz="1600" dirty="0" smtClean="0">
                <a:latin typeface="Helvetica Neue Light"/>
                <a:cs typeface="Arial" panose="020B0604020202020204" pitchFamily="34" charset="0"/>
              </a:rPr>
              <a:t>µ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m.</a:t>
            </a:r>
          </a:p>
          <a:p>
            <a:pPr marL="342900" indent="-342900" algn="just">
              <a:buAutoNum type="alphaUcParenBoth"/>
            </a:pP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 (C,D,E</a:t>
            </a:r>
            <a:r>
              <a:rPr lang="en-US" sz="1600" dirty="0">
                <a:latin typeface="Helvetica Neue Light"/>
                <a:cs typeface="Arial" panose="020B0604020202020204" pitchFamily="34" charset="0"/>
              </a:rPr>
              <a:t>) High resolution 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insert,</a:t>
            </a:r>
            <a:r>
              <a:rPr lang="ga-IE" sz="1600" dirty="0" smtClean="0">
                <a:latin typeface="Helvetica Neue Light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of </a:t>
            </a:r>
            <a:r>
              <a:rPr lang="en-US" sz="1600" dirty="0">
                <a:latin typeface="Helvetica Neue Light"/>
                <a:cs typeface="Arial" panose="020B0604020202020204" pitchFamily="34" charset="0"/>
              </a:rPr>
              <a:t>the stack corresponding to red boxes in 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C, scale </a:t>
            </a:r>
            <a:r>
              <a:rPr lang="en-US" sz="1600" dirty="0">
                <a:latin typeface="Helvetica Neue Light"/>
                <a:cs typeface="Arial" panose="020B0604020202020204" pitchFamily="34" charset="0"/>
              </a:rPr>
              <a:t>bar = 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100</a:t>
            </a:r>
            <a:r>
              <a:rPr lang="ga-IE" sz="1600" dirty="0" smtClean="0">
                <a:latin typeface="Helvetica Neue Light"/>
                <a:cs typeface="Arial" panose="020B0604020202020204" pitchFamily="34" charset="0"/>
              </a:rPr>
              <a:t>µ</a:t>
            </a:r>
            <a:r>
              <a:rPr lang="en-US" sz="1600" dirty="0" smtClean="0">
                <a:latin typeface="Helvetica Neue Light"/>
                <a:cs typeface="Arial" panose="020B0604020202020204" pitchFamily="34" charset="0"/>
              </a:rPr>
              <a:t>m</a:t>
            </a:r>
            <a:r>
              <a:rPr lang="en-US" sz="1600" dirty="0">
                <a:latin typeface="Helvetica Neue Light"/>
                <a:cs typeface="Arial" panose="020B0604020202020204" pitchFamily="34" charset="0"/>
              </a:rPr>
              <a:t>.</a:t>
            </a:r>
            <a:endParaRPr lang="ga-IE" sz="1600" dirty="0">
              <a:latin typeface="Helvetica Neue Light"/>
              <a:cs typeface="Arial" panose="020B0604020202020204" pitchFamily="34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latin typeface="Helvetica Neue Light"/>
                <a:cs typeface="Arial" panose="020B0604020202020204" pitchFamily="34" charset="0"/>
              </a:rPr>
              <a:t> FITC-albumin labelling of vasculature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2" y="1417638"/>
            <a:ext cx="5362730" cy="290657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  <a:cs typeface="Arial" panose="020B0604020202020204" pitchFamily="34" charset="0"/>
              </a:rPr>
              <a:t>31st March.2015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Helvetica Neue Light"/>
                <a:cs typeface="Arial" panose="020B0604020202020204" pitchFamily="34" charset="0"/>
              </a:rPr>
              <a:t>Focus on Microscopy 2015</a:t>
            </a:r>
            <a:endParaRPr lang="en-GB" dirty="0">
              <a:latin typeface="Helvetica Neue Light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0947" y="1233305"/>
            <a:ext cx="6551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Helvetica Neue Light"/>
                <a:cs typeface="Arial" panose="020B0604020202020204" pitchFamily="34" charset="0"/>
              </a:rPr>
              <a:t>Tomograp</a:t>
            </a:r>
            <a:r>
              <a:rPr lang="ga-IE" sz="2400" dirty="0" smtClean="0">
                <a:latin typeface="Helvetica Neue Light"/>
                <a:cs typeface="Arial" panose="020B0604020202020204" pitchFamily="34" charset="0"/>
              </a:rPr>
              <a:t>hy</a:t>
            </a:r>
            <a:r>
              <a:rPr lang="en-GB" sz="2400" dirty="0" smtClean="0">
                <a:latin typeface="Helvetica Neue Light"/>
                <a:cs typeface="Arial" panose="020B0604020202020204" pitchFamily="34" charset="0"/>
              </a:rPr>
              <a:t> of one rat hemisphere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 Neue Light"/>
                <a:cs typeface="Arial" panose="020B0604020202020204" pitchFamily="34" charset="0"/>
              </a:rPr>
              <a:t>Additional perfusion with monomeric </a:t>
            </a:r>
            <a:r>
              <a:rPr lang="en-US" sz="2400" dirty="0">
                <a:latin typeface="Helvetica Neue Light"/>
                <a:cs typeface="Arial" panose="020B0604020202020204" pitchFamily="34" charset="0"/>
              </a:rPr>
              <a:t>solution </a:t>
            </a:r>
            <a:r>
              <a:rPr lang="en-US" sz="2400" dirty="0" smtClean="0">
                <a:latin typeface="Helvetica Neue Light"/>
                <a:cs typeface="Arial" panose="020B0604020202020204" pitchFamily="34" charset="0"/>
              </a:rPr>
              <a:t>of FITC-albumin to stain vasculature</a:t>
            </a:r>
            <a:endParaRPr lang="en-US" sz="2400" dirty="0"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10" name="Concatenated Stack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1870" y="3383810"/>
            <a:ext cx="2805094" cy="2805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67" y="3383810"/>
            <a:ext cx="2805094" cy="28050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365" y="4361873"/>
            <a:ext cx="5734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Helvetica Neue Light"/>
                <a:cs typeface="Arial" panose="020B0604020202020204" pitchFamily="34" charset="0"/>
              </a:rPr>
              <a:t>A</a:t>
            </a:r>
            <a:r>
              <a:rPr lang="ga-IE" sz="2400" dirty="0" smtClean="0">
                <a:latin typeface="Helvetica Neue Light"/>
                <a:cs typeface="Arial" panose="020B0604020202020204" pitchFamily="34" charset="0"/>
              </a:rPr>
              <a:t>utomatic segmentation of vasculature fails with highly aberrated images</a:t>
            </a:r>
            <a:endParaRPr lang="en-US" sz="2400" dirty="0">
              <a:latin typeface="Helvetica Neue Light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ga-IE" dirty="0" smtClean="0">
                <a:latin typeface="Helvetica Neue Light"/>
              </a:rPr>
              <a:t>Adaptive Optics</a:t>
            </a:r>
            <a:endParaRPr lang="en-GB" dirty="0">
              <a:latin typeface="Helvetica Neue Light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7141" y="1227478"/>
            <a:ext cx="11682575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800100" lvl="1" indent="-342900"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Substantial </a:t>
            </a:r>
            <a:r>
              <a:rPr lang="en-GB" sz="2000" dirty="0" smtClean="0">
                <a:latin typeface="Helvetica Neue Light"/>
              </a:rPr>
              <a:t>optical aberrations </a:t>
            </a:r>
            <a:r>
              <a:rPr lang="ga-IE" sz="2000" dirty="0" smtClean="0">
                <a:latin typeface="Helvetica Neue Light"/>
              </a:rPr>
              <a:t>arise also in cleared samples</a:t>
            </a:r>
          </a:p>
          <a:p>
            <a:pPr marL="800100" lvl="1" indent="-342900"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 Neue Light"/>
              </a:rPr>
              <a:t>In light</a:t>
            </a:r>
            <a:r>
              <a:rPr lang="ga-IE" sz="2000" dirty="0">
                <a:latin typeface="Helvetica Neue Light"/>
              </a:rPr>
              <a:t>-</a:t>
            </a:r>
            <a:r>
              <a:rPr lang="en-GB" sz="2000" dirty="0">
                <a:latin typeface="Helvetica Neue Light"/>
              </a:rPr>
              <a:t>sheet microscopy illumination and detection light paths are completely uncoupled from each other</a:t>
            </a:r>
            <a:r>
              <a:rPr lang="ga-IE" sz="2000" dirty="0">
                <a:latin typeface="Helvetica Neue Light"/>
              </a:rPr>
              <a:t> </a:t>
            </a:r>
            <a:r>
              <a:rPr lang="en-GB" sz="2000" dirty="0">
                <a:latin typeface="Helvetica Neue Light"/>
                <a:sym typeface="Wingdings" panose="05000000000000000000" pitchFamily="2" charset="2"/>
              </a:rPr>
              <a:t></a:t>
            </a:r>
            <a:r>
              <a:rPr lang="en-GB" sz="2000" dirty="0">
                <a:latin typeface="Helvetica Neue Light"/>
              </a:rPr>
              <a:t>Each light path encounters its own aberrations</a:t>
            </a:r>
          </a:p>
          <a:p>
            <a:pPr marL="800100" lvl="1" indent="-342900"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a-IE" sz="2000" dirty="0" smtClean="0">
                <a:latin typeface="Helvetica Neue Light"/>
              </a:rPr>
              <a:t>Adaptive Optics to correct for system- and sample-induced aberrations in the detection path</a:t>
            </a:r>
          </a:p>
          <a:p>
            <a:pPr marL="800100" lvl="1" indent="-342900"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Helvetica Neue Light"/>
              </a:rPr>
              <a:t>Principle</a:t>
            </a:r>
            <a:r>
              <a:rPr lang="en-GB" sz="2000" dirty="0">
                <a:latin typeface="Helvetica Neue Light"/>
              </a:rPr>
              <a:t>: </a:t>
            </a:r>
            <a:r>
              <a:rPr lang="ga-IE" sz="2000" dirty="0" smtClean="0">
                <a:latin typeface="Helvetica Neue Light"/>
              </a:rPr>
              <a:t>active element which introduces</a:t>
            </a:r>
            <a:r>
              <a:rPr lang="en-GB" sz="2000" dirty="0" smtClean="0">
                <a:latin typeface="Helvetica Neue Light"/>
              </a:rPr>
              <a:t> </a:t>
            </a:r>
            <a:r>
              <a:rPr lang="en-GB" sz="2000" dirty="0">
                <a:latin typeface="Helvetica Neue Light"/>
              </a:rPr>
              <a:t>equal but opposite distortion to that introduced by the </a:t>
            </a:r>
            <a:r>
              <a:rPr lang="en-GB" sz="2000" dirty="0" smtClean="0">
                <a:latin typeface="Helvetica Neue Light"/>
              </a:rPr>
              <a:t>sample</a:t>
            </a:r>
            <a:r>
              <a:rPr lang="ga-IE" sz="2000" dirty="0" smtClean="0">
                <a:latin typeface="Helvetica Neue Light"/>
              </a:rPr>
              <a:t>/system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ga-IE" smtClean="0">
                <a:latin typeface="Helvetica Neue Light"/>
              </a:rPr>
              <a:t>31st March.2015</a:t>
            </a:r>
            <a:endParaRPr lang="en-GB" dirty="0">
              <a:latin typeface="Helvetica Neue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latin typeface="Helvetica Neue Light"/>
              </a:rPr>
              <a:t>Focus on Microscopy 2015</a:t>
            </a:r>
            <a:endParaRPr lang="en-GB" dirty="0">
              <a:latin typeface="Helvetica Neue Ligh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90414"/>
            <a:ext cx="11699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5930" y="4047458"/>
            <a:ext cx="4753491" cy="2497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ga-IE" sz="2000" dirty="0" smtClean="0">
                <a:latin typeface="Helvetica Neue Light"/>
              </a:rPr>
              <a:t> Active element:</a:t>
            </a:r>
            <a:r>
              <a:rPr lang="en-GB" sz="2000" dirty="0" smtClean="0">
                <a:latin typeface="Helvetica Neue Light"/>
              </a:rPr>
              <a:t> </a:t>
            </a:r>
            <a:r>
              <a:rPr lang="en-GB" sz="2000" dirty="0">
                <a:latin typeface="Helvetica Neue Light"/>
              </a:rPr>
              <a:t>deformable membrane </a:t>
            </a:r>
            <a:r>
              <a:rPr lang="en-GB" sz="2000" dirty="0" smtClean="0">
                <a:latin typeface="Helvetica Neue Light"/>
              </a:rPr>
              <a:t>mirror</a:t>
            </a:r>
            <a:endParaRPr lang="ga-IE" sz="2000" dirty="0" smtClean="0">
              <a:latin typeface="Helvetica Neue Light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ga-IE" sz="2000" dirty="0" smtClean="0">
                <a:latin typeface="Helvetica Neue Light"/>
              </a:rPr>
              <a:t> W</a:t>
            </a:r>
            <a:r>
              <a:rPr lang="en-US" sz="2000" dirty="0" err="1" smtClean="0">
                <a:latin typeface="Helvetica Neue Light"/>
              </a:rPr>
              <a:t>avefront</a:t>
            </a:r>
            <a:r>
              <a:rPr lang="en-US" sz="2000" dirty="0" smtClean="0">
                <a:latin typeface="Helvetica Neue Light"/>
              </a:rPr>
              <a:t> </a:t>
            </a:r>
            <a:r>
              <a:rPr lang="en-US" sz="2000" dirty="0">
                <a:latin typeface="Helvetica Neue Light"/>
              </a:rPr>
              <a:t>is </a:t>
            </a:r>
            <a:r>
              <a:rPr lang="en-US" sz="2000" dirty="0" smtClean="0">
                <a:latin typeface="Helvetica Neue Light"/>
              </a:rPr>
              <a:t>corrected</a:t>
            </a:r>
            <a:r>
              <a:rPr lang="ga-IE" sz="2000" dirty="0" smtClean="0">
                <a:latin typeface="Helvetica Neue Light"/>
              </a:rPr>
              <a:t> </a:t>
            </a:r>
            <a:r>
              <a:rPr lang="en-US" sz="2000" dirty="0" smtClean="0">
                <a:latin typeface="Helvetica Neue Light"/>
              </a:rPr>
              <a:t>upon </a:t>
            </a:r>
            <a:r>
              <a:rPr lang="en-US" sz="2000" dirty="0">
                <a:latin typeface="Helvetica Neue Light"/>
              </a:rPr>
              <a:t>reflection </a:t>
            </a:r>
            <a:r>
              <a:rPr lang="en-US" sz="2000" dirty="0" smtClean="0">
                <a:latin typeface="Helvetica Neue Light"/>
              </a:rPr>
              <a:t>of</a:t>
            </a:r>
            <a:r>
              <a:rPr lang="ga-IE" sz="2000" dirty="0" smtClean="0">
                <a:latin typeface="Helvetica Neue Light"/>
              </a:rPr>
              <a:t>f</a:t>
            </a:r>
            <a:r>
              <a:rPr lang="en-US" sz="2000" dirty="0" smtClean="0">
                <a:latin typeface="Helvetica Neue Light"/>
              </a:rPr>
              <a:t> </a:t>
            </a:r>
            <a:r>
              <a:rPr lang="en-US" sz="2000" dirty="0">
                <a:latin typeface="Helvetica Neue Light"/>
              </a:rPr>
              <a:t>surface by acting </a:t>
            </a:r>
            <a:r>
              <a:rPr lang="en-US" sz="2000" dirty="0" smtClean="0">
                <a:latin typeface="Helvetica Neue Light"/>
              </a:rPr>
              <a:t>on </a:t>
            </a:r>
            <a:r>
              <a:rPr lang="en-US" sz="2000" dirty="0">
                <a:latin typeface="Helvetica Neue Light"/>
              </a:rPr>
              <a:t>optical path difference</a:t>
            </a:r>
            <a:endParaRPr lang="en-GB" sz="2000" dirty="0">
              <a:latin typeface="Helvetica Neue Light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334" y="0"/>
            <a:ext cx="1111087" cy="1076974"/>
          </a:xfrm>
          <a:prstGeom prst="rect">
            <a:avLst/>
          </a:prstGeom>
        </p:spPr>
      </p:pic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609600" y="4171729"/>
            <a:ext cx="7014253" cy="2557973"/>
            <a:chOff x="1017886" y="4632708"/>
            <a:chExt cx="5338723" cy="1753793"/>
          </a:xfrm>
        </p:grpSpPr>
        <p:sp>
          <p:nvSpPr>
            <p:cNvPr id="80" name="Rettangolo 20"/>
            <p:cNvSpPr/>
            <p:nvPr/>
          </p:nvSpPr>
          <p:spPr>
            <a:xfrm>
              <a:off x="2199697" y="6078724"/>
              <a:ext cx="25094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ga-I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Zeng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 al., </a:t>
              </a:r>
              <a:r>
                <a:rPr lang="ga-I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Biomed Opt Ex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201</a:t>
              </a:r>
              <a:r>
                <a:rPr lang="ga-I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886" y="4632708"/>
              <a:ext cx="5338723" cy="149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1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4676</TotalTime>
  <Words>1642</Words>
  <Application>Microsoft Office PowerPoint</Application>
  <PresentationFormat>Widescreen</PresentationFormat>
  <Paragraphs>393</Paragraphs>
  <Slides>34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</vt:lpstr>
      <vt:lpstr>Calibri</vt:lpstr>
      <vt:lpstr>Helvetica Neue Light</vt:lpstr>
      <vt:lpstr>Times New Roman</vt:lpstr>
      <vt:lpstr>Wingdings</vt:lpstr>
      <vt:lpstr>Custom Design</vt:lpstr>
      <vt:lpstr>System aberration correction in a light sheet microscope for whole brain imaging</vt:lpstr>
      <vt:lpstr>3D imaging of structurally intact clarified brains</vt:lpstr>
      <vt:lpstr>Tissue clearing</vt:lpstr>
      <vt:lpstr>Sample preparation</vt:lpstr>
      <vt:lpstr>Sample chamber</vt:lpstr>
      <vt:lpstr>Specialised high RI immersion objective</vt:lpstr>
      <vt:lpstr>PowerPoint Presentation</vt:lpstr>
      <vt:lpstr> FITC-albumin labelling of vasculature</vt:lpstr>
      <vt:lpstr>Adaptive Optics</vt:lpstr>
      <vt:lpstr>Deformable mirror</vt:lpstr>
      <vt:lpstr>PowerPoint Presentation</vt:lpstr>
      <vt:lpstr>PowerPoint Presentation</vt:lpstr>
      <vt:lpstr>PowerPoint Presentation</vt:lpstr>
      <vt:lpstr>PowerPoint Presentation</vt:lpstr>
      <vt:lpstr>Spatial arrangment of the LSFM</vt:lpstr>
      <vt:lpstr>Preliminary trial of DMM capabilities</vt:lpstr>
      <vt:lpstr>PowerPoint Presentation</vt:lpstr>
      <vt:lpstr>PowerPoint Presentation</vt:lpstr>
      <vt:lpstr>Conclusion</vt:lpstr>
      <vt:lpstr>Outlook</vt:lpstr>
      <vt:lpstr>Acknowledgments</vt:lpstr>
      <vt:lpstr>Outline</vt:lpstr>
      <vt:lpstr>Edge sharpness</vt:lpstr>
      <vt:lpstr>Random search algorithm</vt:lpstr>
      <vt:lpstr>Random search algorithm</vt:lpstr>
      <vt:lpstr>Bleaching compensation</vt:lpstr>
      <vt:lpstr>Bleaching compensation</vt:lpstr>
      <vt:lpstr>PowerPoint Presentation</vt:lpstr>
      <vt:lpstr>detection focus adaptation</vt:lpstr>
      <vt:lpstr>PowerPoint Presentation</vt:lpstr>
      <vt:lpstr>PowerPoint Presentation</vt:lpstr>
      <vt:lpstr>PowerPoint Presentation</vt:lpstr>
      <vt:lpstr>PowerPoint Presentation</vt:lpstr>
      <vt:lpstr>Negrean, Biomed Opt Ex 2014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217</cp:revision>
  <cp:lastPrinted>2015-03-29T21:20:27Z</cp:lastPrinted>
  <dcterms:created xsi:type="dcterms:W3CDTF">2013-09-19T13:02:44Z</dcterms:created>
  <dcterms:modified xsi:type="dcterms:W3CDTF">2015-03-31T11:18:19Z</dcterms:modified>
</cp:coreProperties>
</file>